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4" r:id="rId2"/>
    <p:sldId id="329" r:id="rId3"/>
    <p:sldId id="275" r:id="rId4"/>
    <p:sldId id="276" r:id="rId5"/>
    <p:sldId id="343" r:id="rId6"/>
    <p:sldId id="279" r:id="rId7"/>
    <p:sldId id="290" r:id="rId8"/>
    <p:sldId id="306" r:id="rId9"/>
    <p:sldId id="292" r:id="rId10"/>
    <p:sldId id="293" r:id="rId11"/>
    <p:sldId id="294" r:id="rId12"/>
    <p:sldId id="295" r:id="rId13"/>
    <p:sldId id="296" r:id="rId14"/>
    <p:sldId id="297" r:id="rId15"/>
    <p:sldId id="298" r:id="rId16"/>
    <p:sldId id="339" r:id="rId17"/>
    <p:sldId id="333" r:id="rId18"/>
    <p:sldId id="283" r:id="rId19"/>
    <p:sldId id="324" r:id="rId20"/>
    <p:sldId id="330" r:id="rId21"/>
    <p:sldId id="284" r:id="rId22"/>
    <p:sldId id="304" r:id="rId23"/>
    <p:sldId id="286" r:id="rId24"/>
    <p:sldId id="287" r:id="rId25"/>
    <p:sldId id="288" r:id="rId26"/>
    <p:sldId id="340" r:id="rId27"/>
    <p:sldId id="342" r:id="rId28"/>
    <p:sldId id="334" r:id="rId29"/>
    <p:sldId id="325" r:id="rId30"/>
    <p:sldId id="308" r:id="rId31"/>
    <p:sldId id="337" r:id="rId32"/>
    <p:sldId id="338" r:id="rId33"/>
    <p:sldId id="312" r:id="rId34"/>
    <p:sldId id="328" r:id="rId35"/>
    <p:sldId id="314" r:id="rId36"/>
    <p:sldId id="317" r:id="rId37"/>
    <p:sldId id="315" r:id="rId38"/>
    <p:sldId id="299" r:id="rId39"/>
    <p:sldId id="344" r:id="rId40"/>
    <p:sldId id="300"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44"/>
    <a:srgbClr val="000000"/>
    <a:srgbClr val="00B050"/>
    <a:srgbClr val="70AD47"/>
    <a:srgbClr val="6986BB"/>
    <a:srgbClr val="FFFFFF"/>
    <a:srgbClr val="D29500"/>
    <a:srgbClr val="1C71B9"/>
    <a:srgbClr val="3D4F68"/>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1" autoAdjust="0"/>
    <p:restoredTop sz="93178" autoAdjust="0"/>
  </p:normalViewPr>
  <p:slideViewPr>
    <p:cSldViewPr snapToGrid="0">
      <p:cViewPr varScale="1">
        <p:scale>
          <a:sx n="69" d="100"/>
          <a:sy n="69"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44277E-946B-47A0-AF20-278CC25ADCE4}" type="datetimeFigureOut">
              <a:rPr lang="en-US" smtClean="0"/>
              <a:t>2/17/2017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D7C585-F993-4C44-9DED-CD5D72282DD8}" type="slidenum">
              <a:rPr lang="en-US" smtClean="0"/>
              <a:t>‹#›</a:t>
            </a:fld>
            <a:endParaRPr lang="en-US"/>
          </a:p>
        </p:txBody>
      </p:sp>
    </p:spTree>
    <p:extLst>
      <p:ext uri="{BB962C8B-B14F-4D97-AF65-F5344CB8AC3E}">
        <p14:creationId xmlns:p14="http://schemas.microsoft.com/office/powerpoint/2010/main" val="181474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a:t>
            </a:fld>
            <a:endParaRPr lang="en-US"/>
          </a:p>
        </p:txBody>
      </p:sp>
    </p:spTree>
    <p:extLst>
      <p:ext uri="{BB962C8B-B14F-4D97-AF65-F5344CB8AC3E}">
        <p14:creationId xmlns:p14="http://schemas.microsoft.com/office/powerpoint/2010/main" val="246587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b="1" dirty="0" smtClean="0"/>
              <a:t>Includes:</a:t>
            </a:r>
          </a:p>
          <a:p>
            <a:r>
              <a:rPr lang="en-US" dirty="0" smtClean="0"/>
              <a:t>Contract</a:t>
            </a:r>
            <a:r>
              <a:rPr lang="en-US" baseline="0" dirty="0" smtClean="0"/>
              <a:t> and procurement</a:t>
            </a:r>
          </a:p>
          <a:p>
            <a:r>
              <a:rPr lang="en-US" baseline="0" dirty="0" smtClean="0"/>
              <a:t>Process workshops</a:t>
            </a:r>
          </a:p>
          <a:p>
            <a:r>
              <a:rPr lang="en-US" baseline="0" dirty="0" smtClean="0"/>
              <a:t>Set-up for on-prem and cloud</a:t>
            </a:r>
          </a:p>
          <a:p>
            <a:r>
              <a:rPr lang="en-US" baseline="0" dirty="0" smtClean="0"/>
              <a:t>FireScope CI discovery</a:t>
            </a:r>
          </a:p>
          <a:p>
            <a:r>
              <a:rPr lang="en-US" baseline="0" dirty="0" smtClean="0"/>
              <a:t>Cherwell design, configuration, testing</a:t>
            </a:r>
          </a:p>
          <a:p>
            <a:endParaRPr lang="en-US" baseline="0" dirty="0" smtClean="0"/>
          </a:p>
          <a:p>
            <a:r>
              <a:rPr lang="en-US" baseline="0" dirty="0" smtClean="0"/>
              <a:t>Phase 2 will </a:t>
            </a:r>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19</a:t>
            </a:fld>
            <a:endParaRPr lang="en-US"/>
          </a:p>
        </p:txBody>
      </p:sp>
    </p:spTree>
    <p:extLst>
      <p:ext uri="{BB962C8B-B14F-4D97-AF65-F5344CB8AC3E}">
        <p14:creationId xmlns:p14="http://schemas.microsoft.com/office/powerpoint/2010/main" val="371589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Arial" panose="020B0604020202020204" pitchFamily="34" charset="0"/>
              <a:buChar char="•"/>
            </a:pPr>
            <a:r>
              <a:rPr lang="en-US"/>
              <a:t>DAR: Advance, Online Giving</a:t>
            </a:r>
          </a:p>
          <a:p>
            <a:pPr marL="465887" indent="-465887">
              <a:buFont typeface="Arial" panose="020B0604020202020204" pitchFamily="34" charset="0"/>
              <a:buChar char="•"/>
            </a:pPr>
            <a:r>
              <a:rPr lang="en-US"/>
              <a:t>Provost: PS CRM, Faculty IS, NOLIJ, PS Student, Events Management</a:t>
            </a:r>
          </a:p>
          <a:p>
            <a:pPr marL="465887" indent="-465887">
              <a:buFont typeface="Arial" panose="020B0604020202020204" pitchFamily="34" charset="0"/>
              <a:buChar char="•"/>
            </a:pPr>
            <a:r>
              <a:rPr lang="en-US"/>
              <a:t>Finance: Endowment Unit Accounting, QGLARS</a:t>
            </a:r>
          </a:p>
          <a:p>
            <a:pPr marL="465887" indent="-465887">
              <a:buFont typeface="Arial" panose="020B0604020202020204" pitchFamily="34" charset="0"/>
              <a:buChar char="•"/>
            </a:pPr>
            <a:r>
              <a:rPr lang="en-US"/>
              <a:t>DofA: Card Office</a:t>
            </a:r>
          </a:p>
          <a:p>
            <a:pPr marL="465887" indent="-465887">
              <a:buFont typeface="Arial" panose="020B0604020202020204" pitchFamily="34" charset="0"/>
              <a:buChar char="•"/>
            </a:pPr>
            <a:r>
              <a:rPr lang="en-US"/>
              <a:t>OGC: COI</a:t>
            </a:r>
          </a:p>
          <a:p>
            <a:pPr marL="465887" indent="-465887">
              <a:buFont typeface="Arial" panose="020B0604020202020204" pitchFamily="34" charset="0"/>
              <a:buChar char="•"/>
            </a:pPr>
            <a:r>
              <a:rPr lang="en-US"/>
              <a:t>VUIT: Application backups, network storage backups</a:t>
            </a:r>
          </a:p>
          <a:p>
            <a:endParaRPr lang="en-US"/>
          </a:p>
        </p:txBody>
      </p:sp>
      <p:sp>
        <p:nvSpPr>
          <p:cNvPr id="4" name="Slide Number Placeholder 3"/>
          <p:cNvSpPr>
            <a:spLocks noGrp="1"/>
          </p:cNvSpPr>
          <p:nvPr>
            <p:ph type="sldNum" sz="quarter" idx="10"/>
          </p:nvPr>
        </p:nvSpPr>
        <p:spPr/>
        <p:txBody>
          <a:bodyPr/>
          <a:lstStyle/>
          <a:p>
            <a:fld id="{FAD7C585-F993-4C44-9DED-CD5D72282DD8}" type="slidenum">
              <a:rPr lang="en-US" smtClean="0"/>
              <a:t>24</a:t>
            </a:fld>
            <a:endParaRPr lang="en-US"/>
          </a:p>
        </p:txBody>
      </p:sp>
    </p:spTree>
    <p:extLst>
      <p:ext uri="{BB962C8B-B14F-4D97-AF65-F5344CB8AC3E}">
        <p14:creationId xmlns:p14="http://schemas.microsoft.com/office/powerpoint/2010/main" val="223775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D7C585-F993-4C44-9DED-CD5D72282DD8}" type="slidenum">
              <a:rPr lang="en-US" smtClean="0"/>
              <a:t>29</a:t>
            </a:fld>
            <a:endParaRPr lang="en-US"/>
          </a:p>
        </p:txBody>
      </p:sp>
    </p:spTree>
    <p:extLst>
      <p:ext uri="{BB962C8B-B14F-4D97-AF65-F5344CB8AC3E}">
        <p14:creationId xmlns:p14="http://schemas.microsoft.com/office/powerpoint/2010/main" val="91639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is your digital personality at Vanderbilt</a:t>
            </a:r>
            <a:endParaRPr lang="en-US" dirty="0"/>
          </a:p>
        </p:txBody>
      </p:sp>
      <p:sp>
        <p:nvSpPr>
          <p:cNvPr id="4" name="Slide Number Placeholder 3"/>
          <p:cNvSpPr>
            <a:spLocks noGrp="1"/>
          </p:cNvSpPr>
          <p:nvPr>
            <p:ph type="sldNum" sz="quarter" idx="10"/>
          </p:nvPr>
        </p:nvSpPr>
        <p:spPr/>
        <p:txBody>
          <a:bodyPr/>
          <a:lstStyle/>
          <a:p>
            <a:fld id="{FAD7C585-F993-4C44-9DED-CD5D72282DD8}" type="slidenum">
              <a:rPr lang="en-US" smtClean="0"/>
              <a:t>30</a:t>
            </a:fld>
            <a:endParaRPr lang="en-US"/>
          </a:p>
        </p:txBody>
      </p:sp>
    </p:spTree>
    <p:extLst>
      <p:ext uri="{BB962C8B-B14F-4D97-AF65-F5344CB8AC3E}">
        <p14:creationId xmlns:p14="http://schemas.microsoft.com/office/powerpoint/2010/main" val="330285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b="1" dirty="0" smtClean="0"/>
              <a:t>EPI/MDM – Consolidates person</a:t>
            </a:r>
            <a:r>
              <a:rPr lang="en-US" b="1" baseline="0" dirty="0" smtClean="0"/>
              <a:t> data from all person source systems (HR, Card, Student, </a:t>
            </a:r>
            <a:r>
              <a:rPr lang="en-US" b="1" baseline="0" dirty="0" err="1" smtClean="0"/>
              <a:t>etc</a:t>
            </a:r>
            <a:r>
              <a:rPr lang="en-US" b="1" baseline="0" dirty="0" smtClean="0"/>
              <a:t>)</a:t>
            </a:r>
          </a:p>
          <a:p>
            <a:endParaRPr lang="en-US" dirty="0" smtClean="0"/>
          </a:p>
          <a:p>
            <a:pPr marL="174708" indent="-174708">
              <a:buFontTx/>
              <a:buChar char="-"/>
            </a:pPr>
            <a:r>
              <a:rPr lang="en-US" dirty="0" smtClean="0"/>
              <a:t>EIR:</a:t>
            </a:r>
            <a:r>
              <a:rPr lang="en-US" baseline="0" dirty="0" smtClean="0"/>
              <a:t> Provides person information to some applications</a:t>
            </a:r>
          </a:p>
          <a:p>
            <a:pPr marL="174708" indent="-174708">
              <a:buFontTx/>
              <a:buChar char="-"/>
            </a:pPr>
            <a:r>
              <a:rPr lang="en-US" baseline="0" dirty="0" err="1" smtClean="0"/>
              <a:t>EPIcenter</a:t>
            </a:r>
            <a:r>
              <a:rPr lang="en-US" baseline="0" dirty="0" smtClean="0"/>
              <a:t>: manages, merges, and corrects EPI info</a:t>
            </a:r>
          </a:p>
          <a:p>
            <a:pPr marL="174708" indent="-174708">
              <a:buFontTx/>
              <a:buChar char="-"/>
            </a:pPr>
            <a:endParaRPr lang="en-US" baseline="0" dirty="0" smtClean="0"/>
          </a:p>
          <a:p>
            <a:r>
              <a:rPr lang="en-US" b="1" baseline="0" dirty="0" err="1" smtClean="0"/>
              <a:t>AccessVU</a:t>
            </a:r>
            <a:r>
              <a:rPr lang="en-US" b="1" baseline="0" dirty="0" smtClean="0"/>
              <a:t>/</a:t>
            </a:r>
            <a:r>
              <a:rPr lang="en-US" b="1" baseline="0" dirty="0" err="1" smtClean="0"/>
              <a:t>SailPoint</a:t>
            </a:r>
            <a:r>
              <a:rPr lang="en-US" b="1" baseline="0" dirty="0" smtClean="0"/>
              <a:t> – Identity toolset for managing </a:t>
            </a:r>
            <a:r>
              <a:rPr lang="en-US" b="1" baseline="0" dirty="0" err="1" smtClean="0"/>
              <a:t>VUNetIDs</a:t>
            </a:r>
            <a:endParaRPr lang="en-US" b="1" baseline="0" dirty="0" smtClean="0"/>
          </a:p>
          <a:p>
            <a:endParaRPr lang="en-US" baseline="0" dirty="0" smtClean="0"/>
          </a:p>
          <a:p>
            <a:pPr marL="174708" indent="-174708">
              <a:buFontTx/>
              <a:buChar char="-"/>
            </a:pPr>
            <a:r>
              <a:rPr lang="en-US" baseline="0" dirty="0" smtClean="0"/>
              <a:t>End-user self-service tools</a:t>
            </a:r>
          </a:p>
          <a:p>
            <a:pPr marL="174708" indent="-174708">
              <a:buFontTx/>
              <a:buChar char="-"/>
            </a:pPr>
            <a:r>
              <a:rPr lang="en-US" baseline="0" dirty="0" smtClean="0"/>
              <a:t>Helpdesk/Admin tools</a:t>
            </a:r>
            <a:endParaRPr lang="en-US" dirty="0" smtClean="0"/>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31</a:t>
            </a:fld>
            <a:endParaRPr lang="en-US"/>
          </a:p>
        </p:txBody>
      </p:sp>
    </p:spTree>
    <p:extLst>
      <p:ext uri="{BB962C8B-B14F-4D97-AF65-F5344CB8AC3E}">
        <p14:creationId xmlns:p14="http://schemas.microsoft.com/office/powerpoint/2010/main" val="162032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b="1" dirty="0" smtClean="0"/>
              <a:t>EPI/MDM – Consolidates person</a:t>
            </a:r>
            <a:r>
              <a:rPr lang="en-US" b="1" baseline="0" dirty="0" smtClean="0"/>
              <a:t> data from all person source systems (HR, Card, Student, </a:t>
            </a:r>
            <a:r>
              <a:rPr lang="en-US" b="1" baseline="0" dirty="0" err="1" smtClean="0"/>
              <a:t>etc</a:t>
            </a:r>
            <a:r>
              <a:rPr lang="en-US" b="1" baseline="0" dirty="0" smtClean="0"/>
              <a:t>)</a:t>
            </a:r>
          </a:p>
          <a:p>
            <a:endParaRPr lang="en-US" dirty="0" smtClean="0"/>
          </a:p>
          <a:p>
            <a:pPr marL="174708" indent="-174708">
              <a:buFontTx/>
              <a:buChar char="-"/>
            </a:pPr>
            <a:r>
              <a:rPr lang="en-US" dirty="0" smtClean="0"/>
              <a:t>EIR:</a:t>
            </a:r>
            <a:r>
              <a:rPr lang="en-US" baseline="0" dirty="0" smtClean="0"/>
              <a:t> Provides person information to some applications</a:t>
            </a:r>
          </a:p>
          <a:p>
            <a:pPr marL="174708" indent="-174708">
              <a:buFontTx/>
              <a:buChar char="-"/>
            </a:pPr>
            <a:r>
              <a:rPr lang="en-US" baseline="0" dirty="0" err="1" smtClean="0"/>
              <a:t>EPIcenter</a:t>
            </a:r>
            <a:r>
              <a:rPr lang="en-US" baseline="0" dirty="0" smtClean="0"/>
              <a:t>: manages, merges, and corrects EPI info</a:t>
            </a:r>
          </a:p>
          <a:p>
            <a:pPr marL="174708" indent="-174708">
              <a:buFontTx/>
              <a:buChar char="-"/>
            </a:pPr>
            <a:endParaRPr lang="en-US" baseline="0" dirty="0" smtClean="0"/>
          </a:p>
          <a:p>
            <a:r>
              <a:rPr lang="en-US" b="1" baseline="0" dirty="0" err="1" smtClean="0"/>
              <a:t>AccessVU</a:t>
            </a:r>
            <a:r>
              <a:rPr lang="en-US" b="1" baseline="0" dirty="0" smtClean="0"/>
              <a:t>/</a:t>
            </a:r>
            <a:r>
              <a:rPr lang="en-US" b="1" baseline="0" dirty="0" err="1" smtClean="0"/>
              <a:t>SailPoint</a:t>
            </a:r>
            <a:r>
              <a:rPr lang="en-US" b="1" baseline="0" dirty="0" smtClean="0"/>
              <a:t> – Identity toolset for managing </a:t>
            </a:r>
            <a:r>
              <a:rPr lang="en-US" b="1" baseline="0" dirty="0" err="1" smtClean="0"/>
              <a:t>VUNetIDs</a:t>
            </a:r>
            <a:endParaRPr lang="en-US" b="1" baseline="0" dirty="0" smtClean="0"/>
          </a:p>
          <a:p>
            <a:endParaRPr lang="en-US" baseline="0" dirty="0" smtClean="0"/>
          </a:p>
          <a:p>
            <a:pPr marL="174708" indent="-174708">
              <a:buFontTx/>
              <a:buChar char="-"/>
            </a:pPr>
            <a:r>
              <a:rPr lang="en-US" baseline="0" dirty="0" smtClean="0"/>
              <a:t>End-user self-service tools</a:t>
            </a:r>
          </a:p>
          <a:p>
            <a:pPr marL="174708" indent="-174708">
              <a:buFontTx/>
              <a:buChar char="-"/>
            </a:pPr>
            <a:r>
              <a:rPr lang="en-US" baseline="0" dirty="0" smtClean="0"/>
              <a:t>Helpdesk/Admin tools</a:t>
            </a:r>
            <a:endParaRPr lang="en-US" dirty="0" smtClean="0"/>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32</a:t>
            </a:fld>
            <a:endParaRPr lang="en-US"/>
          </a:p>
        </p:txBody>
      </p:sp>
    </p:spTree>
    <p:extLst>
      <p:ext uri="{BB962C8B-B14F-4D97-AF65-F5344CB8AC3E}">
        <p14:creationId xmlns:p14="http://schemas.microsoft.com/office/powerpoint/2010/main" val="221391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Mobile friendly: </a:t>
            </a:r>
          </a:p>
          <a:p>
            <a:r>
              <a:rPr lang="en-US" dirty="0"/>
              <a:t>- Improved layout and performance for users accessing with smartphones and tablets</a:t>
            </a:r>
          </a:p>
          <a:p>
            <a:endParaRPr lang="en-US" dirty="0"/>
          </a:p>
          <a:p>
            <a:r>
              <a:rPr lang="en-US" dirty="0"/>
              <a:t>- Improved password recovery process</a:t>
            </a:r>
          </a:p>
          <a:p>
            <a:endParaRPr lang="en-US" dirty="0" smtClean="0"/>
          </a:p>
          <a:p>
            <a:r>
              <a:rPr lang="en-US" b="1" dirty="0" smtClean="0"/>
              <a:t>Life Cycle:</a:t>
            </a:r>
          </a:p>
          <a:p>
            <a:pPr marL="174708" indent="-174708">
              <a:buFontTx/>
              <a:buChar char="-"/>
            </a:pPr>
            <a:r>
              <a:rPr lang="en-US" dirty="0"/>
              <a:t>Supports both traditional and Web Services-based integrations</a:t>
            </a:r>
          </a:p>
          <a:p>
            <a:pPr marL="174708" indent="-174708">
              <a:buFontTx/>
              <a:buChar char="-"/>
            </a:pPr>
            <a:endParaRPr lang="en-US" dirty="0"/>
          </a:p>
          <a:p>
            <a:r>
              <a:rPr lang="en-US" dirty="0"/>
              <a:t>- Features a large set of Java-based libraries for extending functionality </a:t>
            </a:r>
          </a:p>
          <a:p>
            <a:endParaRPr lang="en-US" dirty="0" smtClean="0"/>
          </a:p>
          <a:p>
            <a:r>
              <a:rPr lang="en-US" b="1" dirty="0" smtClean="0"/>
              <a:t>Risk:</a:t>
            </a:r>
          </a:p>
          <a:p>
            <a:pPr marL="174708" indent="-174708">
              <a:buFontTx/>
              <a:buChar char="-"/>
            </a:pPr>
            <a:r>
              <a:rPr lang="en-US" dirty="0"/>
              <a:t>Supports regular, ongoing validation of access permissions</a:t>
            </a:r>
          </a:p>
          <a:p>
            <a:pPr marL="174708" indent="-174708">
              <a:buFontTx/>
              <a:buChar char="-"/>
            </a:pPr>
            <a:endParaRPr lang="en-US" dirty="0"/>
          </a:p>
          <a:p>
            <a:r>
              <a:rPr lang="en-US" dirty="0"/>
              <a:t>- Includes utilities for scanning target systems for inappropriate account management practices such as administrator-created accounts</a:t>
            </a:r>
            <a:endParaRPr lang="en-US" dirty="0" smtClean="0"/>
          </a:p>
          <a:p>
            <a:endParaRPr lang="en-US" dirty="0" smtClean="0"/>
          </a:p>
          <a:p>
            <a:r>
              <a:rPr lang="en-US" b="1" dirty="0" smtClean="0"/>
              <a:t>Workflow:</a:t>
            </a:r>
          </a:p>
          <a:p>
            <a:pPr marL="174708" indent="-174708">
              <a:buFontTx/>
              <a:buChar char="-"/>
            </a:pPr>
            <a:r>
              <a:rPr lang="en-US" dirty="0"/>
              <a:t>Supports approval mechanisms for account/group/permission based access.</a:t>
            </a:r>
          </a:p>
          <a:p>
            <a:pPr marL="174708" indent="-174708">
              <a:buFontTx/>
              <a:buChar char="-"/>
            </a:pPr>
            <a:endParaRPr lang="en-US" dirty="0"/>
          </a:p>
          <a:p>
            <a:r>
              <a:rPr lang="en-US" dirty="0"/>
              <a:t>- Supports approval escalation and delegation</a:t>
            </a:r>
            <a:endParaRPr lang="en-US" dirty="0" smtClean="0"/>
          </a:p>
          <a:p>
            <a:endParaRPr lang="en-US" dirty="0" smtClean="0"/>
          </a:p>
          <a:p>
            <a:r>
              <a:rPr lang="en-US" b="1" dirty="0" smtClean="0"/>
              <a:t>Integration:</a:t>
            </a:r>
          </a:p>
          <a:p>
            <a:pPr marL="174708" indent="-174708">
              <a:buFontTx/>
              <a:buChar char="-"/>
            </a:pPr>
            <a:r>
              <a:rPr lang="en-US" dirty="0"/>
              <a:t>Around 60 connectors types included</a:t>
            </a:r>
          </a:p>
          <a:p>
            <a:pPr marL="174708" indent="-174708">
              <a:buFontTx/>
              <a:buChar char="-"/>
            </a:pPr>
            <a:endParaRPr lang="en-US" dirty="0"/>
          </a:p>
          <a:p>
            <a:r>
              <a:rPr lang="en-US" dirty="0"/>
              <a:t>- Support for cloud provisioning to Box.com, Microsoft Azure AD, AWS, Google Apps, WebEx and more</a:t>
            </a:r>
          </a:p>
        </p:txBody>
      </p:sp>
      <p:sp>
        <p:nvSpPr>
          <p:cNvPr id="4" name="Slide Number Placeholder 3"/>
          <p:cNvSpPr>
            <a:spLocks noGrp="1"/>
          </p:cNvSpPr>
          <p:nvPr>
            <p:ph type="sldNum" sz="quarter" idx="10"/>
          </p:nvPr>
        </p:nvSpPr>
        <p:spPr/>
        <p:txBody>
          <a:bodyPr/>
          <a:lstStyle/>
          <a:p>
            <a:fld id="{FAD7C585-F993-4C44-9DED-CD5D72282DD8}" type="slidenum">
              <a:rPr lang="en-US" smtClean="0"/>
              <a:t>33</a:t>
            </a:fld>
            <a:endParaRPr lang="en-US"/>
          </a:p>
        </p:txBody>
      </p:sp>
    </p:spTree>
    <p:extLst>
      <p:ext uri="{BB962C8B-B14F-4D97-AF65-F5344CB8AC3E}">
        <p14:creationId xmlns:p14="http://schemas.microsoft.com/office/powerpoint/2010/main" val="403668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with Mike</a:t>
            </a:r>
            <a:endParaRPr lang="en-US" dirty="0"/>
          </a:p>
        </p:txBody>
      </p:sp>
      <p:sp>
        <p:nvSpPr>
          <p:cNvPr id="4" name="Slide Number Placeholder 3"/>
          <p:cNvSpPr>
            <a:spLocks noGrp="1"/>
          </p:cNvSpPr>
          <p:nvPr>
            <p:ph type="sldNum" sz="quarter" idx="10"/>
          </p:nvPr>
        </p:nvSpPr>
        <p:spPr/>
        <p:txBody>
          <a:bodyPr/>
          <a:lstStyle/>
          <a:p>
            <a:fld id="{FAD7C585-F993-4C44-9DED-CD5D72282DD8}" type="slidenum">
              <a:rPr lang="en-US" smtClean="0"/>
              <a:t>35</a:t>
            </a:fld>
            <a:endParaRPr lang="en-US"/>
          </a:p>
        </p:txBody>
      </p:sp>
    </p:spTree>
    <p:extLst>
      <p:ext uri="{BB962C8B-B14F-4D97-AF65-F5344CB8AC3E}">
        <p14:creationId xmlns:p14="http://schemas.microsoft.com/office/powerpoint/2010/main" val="267756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D7C585-F993-4C44-9DED-CD5D72282DD8}" type="slidenum">
              <a:rPr lang="en-US" smtClean="0"/>
              <a:t>36</a:t>
            </a:fld>
            <a:endParaRPr lang="en-US"/>
          </a:p>
        </p:txBody>
      </p:sp>
    </p:spTree>
    <p:extLst>
      <p:ext uri="{BB962C8B-B14F-4D97-AF65-F5344CB8AC3E}">
        <p14:creationId xmlns:p14="http://schemas.microsoft.com/office/powerpoint/2010/main" val="1010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7C585-F993-4C44-9DED-CD5D72282DD8}" type="slidenum">
              <a:rPr lang="en-US" smtClean="0"/>
              <a:t>37</a:t>
            </a:fld>
            <a:endParaRPr lang="en-US"/>
          </a:p>
        </p:txBody>
      </p:sp>
    </p:spTree>
    <p:extLst>
      <p:ext uri="{BB962C8B-B14F-4D97-AF65-F5344CB8AC3E}">
        <p14:creationId xmlns:p14="http://schemas.microsoft.com/office/powerpoint/2010/main" val="207309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b="1" dirty="0" smtClean="0"/>
              <a:t>Includes:</a:t>
            </a:r>
          </a:p>
          <a:p>
            <a:r>
              <a:rPr lang="en-US" dirty="0" smtClean="0"/>
              <a:t>Contract</a:t>
            </a:r>
            <a:r>
              <a:rPr lang="en-US" baseline="0" dirty="0" smtClean="0"/>
              <a:t> and procurement</a:t>
            </a:r>
          </a:p>
          <a:p>
            <a:r>
              <a:rPr lang="en-US" baseline="0" dirty="0" smtClean="0"/>
              <a:t>Process workshops</a:t>
            </a:r>
          </a:p>
          <a:p>
            <a:r>
              <a:rPr lang="en-US" baseline="0" dirty="0" smtClean="0"/>
              <a:t>Set-up for on-prem and cloud</a:t>
            </a:r>
          </a:p>
          <a:p>
            <a:r>
              <a:rPr lang="en-US" baseline="0" dirty="0" smtClean="0"/>
              <a:t>FireScope CI discovery</a:t>
            </a:r>
          </a:p>
          <a:p>
            <a:r>
              <a:rPr lang="en-US" baseline="0" dirty="0" smtClean="0"/>
              <a:t>Cherwell design, configuration, testing</a:t>
            </a:r>
          </a:p>
          <a:p>
            <a:endParaRPr lang="en-US" baseline="0" dirty="0" smtClean="0"/>
          </a:p>
          <a:p>
            <a:r>
              <a:rPr lang="en-US" baseline="0" dirty="0" smtClean="0"/>
              <a:t>Phase 2 will </a:t>
            </a:r>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8</a:t>
            </a:fld>
            <a:endParaRPr lang="en-US"/>
          </a:p>
        </p:txBody>
      </p:sp>
    </p:spTree>
    <p:extLst>
      <p:ext uri="{BB962C8B-B14F-4D97-AF65-F5344CB8AC3E}">
        <p14:creationId xmlns:p14="http://schemas.microsoft.com/office/powerpoint/2010/main" val="119694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pPr defTabSz="931774">
              <a:defRPr/>
            </a:pPr>
            <a:r>
              <a:rPr lang="en-US" b="0" dirty="0" smtClean="0"/>
              <a:t>IT service management (ITSM) combines people, process, and technology to deliver high-quality IT services to the customer. ITSM consists of policy, structured processes and supporting procedures that are used to plan, design, deliver, operate and control information technology (IT) services offered to customers. It is thus concerned with the implementation of IT services that meet customers' needs, and it is performed by the IT service provider through an appropriate mix of people, process and information technology.</a:t>
            </a:r>
          </a:p>
          <a:p>
            <a:pPr defTabSz="931774">
              <a:defRPr/>
            </a:pPr>
            <a:endParaRPr lang="en-US" b="0" dirty="0" smtClean="0"/>
          </a:p>
          <a:p>
            <a:pPr algn="ctr">
              <a:spcBef>
                <a:spcPct val="25000"/>
              </a:spcBef>
              <a:spcAft>
                <a:spcPct val="25000"/>
              </a:spcAft>
              <a:buClr>
                <a:schemeClr val="tx1"/>
              </a:buClr>
            </a:pPr>
            <a:r>
              <a:rPr lang="en-US" dirty="0"/>
              <a:t>Service Management is a set of specialized </a:t>
            </a:r>
            <a:r>
              <a:rPr lang="en-US" b="1" dirty="0"/>
              <a:t>organizational capabilities </a:t>
            </a:r>
            <a:r>
              <a:rPr lang="en-US" dirty="0"/>
              <a:t>for providing </a:t>
            </a:r>
            <a:r>
              <a:rPr lang="en-US" b="1" dirty="0"/>
              <a:t>value to customers</a:t>
            </a:r>
            <a:r>
              <a:rPr lang="en-US" dirty="0"/>
              <a:t> in the form of services.</a:t>
            </a:r>
          </a:p>
          <a:p>
            <a:pPr algn="ctr">
              <a:spcBef>
                <a:spcPct val="25000"/>
              </a:spcBef>
              <a:spcAft>
                <a:spcPct val="25000"/>
              </a:spcAft>
              <a:buClr>
                <a:schemeClr val="tx1"/>
              </a:buClr>
            </a:pPr>
            <a:r>
              <a:rPr lang="en-US" dirty="0"/>
              <a:t>The goal is to manage IT from a business perspective, focusing on the </a:t>
            </a:r>
            <a:r>
              <a:rPr lang="en-US" b="1" dirty="0"/>
              <a:t>end-to-end services</a:t>
            </a:r>
            <a:r>
              <a:rPr lang="en-US" dirty="0"/>
              <a:t> rather than technology silos.</a:t>
            </a:r>
          </a:p>
          <a:p>
            <a:pPr defTabSz="931774">
              <a:defRPr/>
            </a:pPr>
            <a:endParaRPr lang="en-US" b="0" dirty="0" smtClean="0"/>
          </a:p>
          <a:p>
            <a:pPr defTabSz="931774">
              <a:defRPr/>
            </a:pPr>
            <a:r>
              <a:rPr lang="en-US" dirty="0" smtClean="0"/>
              <a:t>Services are a means of delivering </a:t>
            </a:r>
            <a:r>
              <a:rPr lang="en-US" dirty="0" smtClean="0">
                <a:solidFill>
                  <a:srgbClr val="005CAB"/>
                </a:solidFill>
              </a:rPr>
              <a:t>value to customers</a:t>
            </a:r>
            <a:r>
              <a:rPr lang="en-US" dirty="0" smtClean="0"/>
              <a:t> by facilitating </a:t>
            </a:r>
            <a:r>
              <a:rPr lang="en-US" dirty="0" smtClean="0">
                <a:solidFill>
                  <a:srgbClr val="005CAB"/>
                </a:solidFill>
              </a:rPr>
              <a:t>outcomes</a:t>
            </a:r>
            <a:r>
              <a:rPr lang="en-US" dirty="0" smtClean="0"/>
              <a:t> customers want to achieve without the ownership of specific </a:t>
            </a:r>
            <a:r>
              <a:rPr lang="en-US" dirty="0" smtClean="0">
                <a:solidFill>
                  <a:srgbClr val="005CAB"/>
                </a:solidFill>
              </a:rPr>
              <a:t>costs</a:t>
            </a:r>
            <a:r>
              <a:rPr lang="en-US" dirty="0" smtClean="0"/>
              <a:t> and </a:t>
            </a:r>
            <a:r>
              <a:rPr lang="en-US" dirty="0" smtClean="0">
                <a:solidFill>
                  <a:srgbClr val="005CAB"/>
                </a:solidFill>
              </a:rPr>
              <a:t>risks</a:t>
            </a:r>
            <a:r>
              <a:rPr lang="en-US" dirty="0" smtClean="0"/>
              <a:t>.</a:t>
            </a:r>
          </a:p>
          <a:p>
            <a:pPr defTabSz="931774">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9</a:t>
            </a:fld>
            <a:endParaRPr lang="en-US"/>
          </a:p>
        </p:txBody>
      </p:sp>
    </p:spTree>
    <p:extLst>
      <p:ext uri="{BB962C8B-B14F-4D97-AF65-F5344CB8AC3E}">
        <p14:creationId xmlns:p14="http://schemas.microsoft.com/office/powerpoint/2010/main" val="231089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10</a:t>
            </a:fld>
            <a:endParaRPr lang="en-US"/>
          </a:p>
        </p:txBody>
      </p:sp>
    </p:spTree>
    <p:extLst>
      <p:ext uri="{BB962C8B-B14F-4D97-AF65-F5344CB8AC3E}">
        <p14:creationId xmlns:p14="http://schemas.microsoft.com/office/powerpoint/2010/main" val="188454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normAutofit fontScale="92500" lnSpcReduction="20000"/>
          </a:bodyPr>
          <a:lstStyle/>
          <a:p>
            <a:r>
              <a:rPr lang="en-US" dirty="0" smtClean="0"/>
              <a:t>Objective: Exit</a:t>
            </a:r>
            <a:r>
              <a:rPr lang="en-US" baseline="0" dirty="0" smtClean="0"/>
              <a:t> </a:t>
            </a:r>
            <a:r>
              <a:rPr lang="en-US" dirty="0" smtClean="0"/>
              <a:t>Pegasus and establish IT service</a:t>
            </a:r>
            <a:r>
              <a:rPr lang="en-US" baseline="0" dirty="0" smtClean="0"/>
              <a:t> management (ITSM) foundation for the University. </a:t>
            </a:r>
          </a:p>
          <a:p>
            <a:endParaRPr lang="en-US" baseline="0" dirty="0" smtClean="0"/>
          </a:p>
          <a:p>
            <a:r>
              <a:rPr lang="en-US" baseline="0" dirty="0" smtClean="0"/>
              <a:t>Solution: 3 integrated commercial, SaaS systems</a:t>
            </a:r>
          </a:p>
          <a:p>
            <a:endParaRPr lang="en-US" baseline="0" dirty="0" smtClean="0"/>
          </a:p>
          <a:p>
            <a:r>
              <a:rPr lang="en-US" baseline="0" dirty="0" smtClean="0"/>
              <a:t>Comments on each system</a:t>
            </a:r>
          </a:p>
          <a:p>
            <a:endParaRPr lang="en-US" baseline="0" dirty="0" smtClean="0"/>
          </a:p>
          <a:p>
            <a:r>
              <a:rPr lang="en-US" baseline="0" dirty="0" smtClean="0"/>
              <a:t>--</a:t>
            </a:r>
          </a:p>
          <a:p>
            <a:endParaRPr lang="en-US" b="1" baseline="0" dirty="0" smtClean="0"/>
          </a:p>
          <a:p>
            <a:r>
              <a:rPr lang="en-US" b="1" baseline="0" dirty="0" smtClean="0"/>
              <a:t>1 – Cherwell Service Manager (CSM) </a:t>
            </a:r>
            <a:r>
              <a:rPr lang="en-US" baseline="0" dirty="0" smtClean="0"/>
              <a:t>– </a:t>
            </a:r>
            <a:r>
              <a:rPr lang="en-US" u="sng" baseline="0" dirty="0" smtClean="0"/>
              <a:t>base ITSM platform, </a:t>
            </a:r>
            <a:r>
              <a:rPr lang="en-US" baseline="0" dirty="0" smtClean="0"/>
              <a:t>central system for managing changes to systems/environments, finding configuration information, and managing tickets and service  requests. In addition to this tool, we are intentionally designing processes to fit the university environment. We have purchased an additional </a:t>
            </a:r>
            <a:r>
              <a:rPr lang="en-US" u="sng" baseline="0" dirty="0" smtClean="0"/>
              <a:t>asset management module – Cherwell Asset Manager.</a:t>
            </a:r>
            <a:r>
              <a:rPr lang="en-US" baseline="0" dirty="0" smtClean="0"/>
              <a:t> That will help us get out of spreadsheets and into a central repository (this is Phase 2).</a:t>
            </a:r>
          </a:p>
          <a:p>
            <a:r>
              <a:rPr lang="en-US" b="1" baseline="0" dirty="0" smtClean="0"/>
              <a:t>2 – FireScope </a:t>
            </a:r>
            <a:r>
              <a:rPr lang="en-US" baseline="0" dirty="0" smtClean="0"/>
              <a:t>– this tool listens to/</a:t>
            </a:r>
            <a:r>
              <a:rPr lang="en-US" u="sng" baseline="0" dirty="0" smtClean="0"/>
              <a:t>discovers</a:t>
            </a:r>
            <a:r>
              <a:rPr lang="en-US" baseline="0" dirty="0" smtClean="0"/>
              <a:t> the network and maps which systems are connected and </a:t>
            </a:r>
            <a:r>
              <a:rPr lang="en-US" u="sng" baseline="0" dirty="0" smtClean="0"/>
              <a:t>makes a map</a:t>
            </a:r>
            <a:r>
              <a:rPr lang="en-US" baseline="0" dirty="0" smtClean="0"/>
              <a:t>, which is then used to populate all sorts of attributes into a database. </a:t>
            </a:r>
            <a:r>
              <a:rPr lang="en-US" u="sng" baseline="0" dirty="0" smtClean="0"/>
              <a:t>Monitors</a:t>
            </a:r>
            <a:r>
              <a:rPr lang="en-US" baseline="0" dirty="0" smtClean="0"/>
              <a:t> for changes to configurations and reports changes/events. This will significantly reduce manual data entry and the proliferation of tribal knowledge. FireScope will integrate directly with Cherwell – populating CMDB, which is the foundation for reliable Change practices.</a:t>
            </a:r>
          </a:p>
          <a:p>
            <a:r>
              <a:rPr lang="en-US" b="1" baseline="0" dirty="0" smtClean="0"/>
              <a:t>3 – xMatters </a:t>
            </a:r>
            <a:r>
              <a:rPr lang="en-US" baseline="0" dirty="0" smtClean="0"/>
              <a:t>– xMatters performs automatic </a:t>
            </a:r>
            <a:r>
              <a:rPr lang="en-US" u="sng" baseline="0" dirty="0" smtClean="0"/>
              <a:t>incident/event alerting and notifications </a:t>
            </a:r>
            <a:r>
              <a:rPr lang="en-US" baseline="0" dirty="0" smtClean="0"/>
              <a:t>according to an on-call calendar. If a event/emergency threshold is crossed for a specific system, xMatters will email, text, call, the individual, team, or administrator on call. This will be a Phase 2 roll out.</a:t>
            </a:r>
          </a:p>
          <a:p>
            <a:endParaRPr lang="en-US" baseline="0" dirty="0" smtClean="0"/>
          </a:p>
        </p:txBody>
      </p:sp>
      <p:sp>
        <p:nvSpPr>
          <p:cNvPr id="4" name="Slide Number Placeholder 3"/>
          <p:cNvSpPr>
            <a:spLocks noGrp="1"/>
          </p:cNvSpPr>
          <p:nvPr>
            <p:ph type="sldNum" sz="quarter" idx="10"/>
          </p:nvPr>
        </p:nvSpPr>
        <p:spPr/>
        <p:txBody>
          <a:bodyPr/>
          <a:lstStyle/>
          <a:p>
            <a:fld id="{0B1C575A-FA3C-4170-BDE2-E20A38399392}" type="slidenum">
              <a:rPr lang="en-US" smtClean="0"/>
              <a:pPr/>
              <a:t>11</a:t>
            </a:fld>
            <a:endParaRPr lang="en-US"/>
          </a:p>
        </p:txBody>
      </p:sp>
    </p:spTree>
    <p:extLst>
      <p:ext uri="{BB962C8B-B14F-4D97-AF65-F5344CB8AC3E}">
        <p14:creationId xmlns:p14="http://schemas.microsoft.com/office/powerpoint/2010/main" val="52351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dirty="0" smtClean="0"/>
              <a:t>We have completed Phase 1. </a:t>
            </a: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12</a:t>
            </a:fld>
            <a:endParaRPr lang="en-US"/>
          </a:p>
        </p:txBody>
      </p:sp>
    </p:spTree>
    <p:extLst>
      <p:ext uri="{BB962C8B-B14F-4D97-AF65-F5344CB8AC3E}">
        <p14:creationId xmlns:p14="http://schemas.microsoft.com/office/powerpoint/2010/main" val="282276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pPr defTabSz="931774">
              <a:defRPr/>
            </a:pPr>
            <a:r>
              <a:rPr lang="en-US" b="1" dirty="0" smtClean="0"/>
              <a:t>Configuration Management - </a:t>
            </a:r>
            <a:r>
              <a:rPr lang="en-US" dirty="0">
                <a:solidFill>
                  <a:srgbClr val="FF0000"/>
                </a:solidFill>
              </a:rPr>
              <a:t>is the method by which we track details about the hardware and software we use to provide IT services (servers, databases, etc.).</a:t>
            </a:r>
            <a:endParaRPr lang="en-US" b="1" dirty="0" smtClean="0"/>
          </a:p>
          <a:p>
            <a:pPr marL="174708" indent="-174708">
              <a:buFont typeface="Arial" panose="020B0604020202020204" pitchFamily="34" charset="0"/>
              <a:buChar char="•"/>
            </a:pPr>
            <a:r>
              <a:rPr lang="en-US" dirty="0" smtClean="0">
                <a:ea typeface="ＭＳ Ｐゴシック" charset="-128"/>
              </a:rPr>
              <a:t>Enables</a:t>
            </a:r>
            <a:r>
              <a:rPr lang="en-US" baseline="0" dirty="0" smtClean="0">
                <a:ea typeface="ＭＳ Ｐゴシック" charset="-128"/>
              </a:rPr>
              <a:t> IT to understand its infrastructure for delivering IT services </a:t>
            </a:r>
            <a:r>
              <a:rPr lang="en-US" dirty="0" smtClean="0">
                <a:ea typeface="ＭＳ Ｐゴシック" charset="-128"/>
              </a:rPr>
              <a:t>(servers, databases, storage, network equipment, firewalls).</a:t>
            </a:r>
          </a:p>
          <a:p>
            <a:pPr marL="174708" indent="-174708">
              <a:buFont typeface="Arial" panose="020B0604020202020204" pitchFamily="34" charset="0"/>
              <a:buChar char="•"/>
            </a:pPr>
            <a:r>
              <a:rPr lang="en-US" dirty="0" smtClean="0">
                <a:ea typeface="ＭＳ Ｐゴシック" charset="-128"/>
              </a:rPr>
              <a:t>Stored as Configuration items (CIs)</a:t>
            </a:r>
          </a:p>
          <a:p>
            <a:pPr marL="174708" indent="-174708">
              <a:buFont typeface="Arial" panose="020B0604020202020204" pitchFamily="34" charset="0"/>
              <a:buChar char="•"/>
            </a:pPr>
            <a:r>
              <a:rPr lang="en-US" dirty="0" smtClean="0">
                <a:ea typeface="ＭＳ Ｐゴシック" charset="-128"/>
              </a:rPr>
              <a:t>CIs have </a:t>
            </a:r>
            <a:r>
              <a:rPr lang="en-US" u="sng" dirty="0" smtClean="0">
                <a:ea typeface="ＭＳ Ｐゴシック" charset="-128"/>
              </a:rPr>
              <a:t>attributes </a:t>
            </a:r>
            <a:r>
              <a:rPr lang="en-US" u="none" dirty="0" smtClean="0">
                <a:ea typeface="ＭＳ Ｐゴシック" charset="-128"/>
              </a:rPr>
              <a:t>(self)</a:t>
            </a:r>
          </a:p>
          <a:p>
            <a:pPr marL="174708" indent="-174708">
              <a:buFont typeface="Arial" panose="020B0604020202020204" pitchFamily="34" charset="0"/>
              <a:buChar char="•"/>
            </a:pPr>
            <a:r>
              <a:rPr lang="en-US" dirty="0" smtClean="0">
                <a:ea typeface="ＭＳ Ｐゴシック" charset="-128"/>
              </a:rPr>
              <a:t>CIs have </a:t>
            </a:r>
            <a:r>
              <a:rPr lang="en-US" u="sng" dirty="0" smtClean="0">
                <a:ea typeface="ＭＳ Ｐゴシック" charset="-128"/>
              </a:rPr>
              <a:t>relationships</a:t>
            </a:r>
            <a:r>
              <a:rPr lang="en-US" dirty="0" smtClean="0">
                <a:ea typeface="ＭＳ Ｐゴシック" charset="-128"/>
              </a:rPr>
              <a:t> (to one another)</a:t>
            </a:r>
          </a:p>
          <a:p>
            <a:pPr marL="174708" indent="-174708">
              <a:buFont typeface="Arial" panose="020B0604020202020204" pitchFamily="34" charset="0"/>
              <a:buChar char="•"/>
            </a:pPr>
            <a:r>
              <a:rPr lang="en-US" b="0" dirty="0" smtClean="0">
                <a:ea typeface="ＭＳ Ｐゴシック" charset="-128"/>
              </a:rPr>
              <a:t>Information is stored</a:t>
            </a:r>
            <a:r>
              <a:rPr lang="en-US" b="0" baseline="0" dirty="0" smtClean="0">
                <a:ea typeface="ＭＳ Ｐゴシック" charset="-128"/>
              </a:rPr>
              <a:t> in </a:t>
            </a:r>
            <a:r>
              <a:rPr lang="en-US" b="0" dirty="0" smtClean="0">
                <a:ea typeface="ＭＳ Ｐゴシック" charset="-128"/>
              </a:rPr>
              <a:t>Configuration Management Database (CMDB)</a:t>
            </a:r>
            <a:r>
              <a:rPr lang="en-US" b="0" baseline="0" dirty="0" smtClean="0">
                <a:ea typeface="ＭＳ Ｐゴシック" charset="-128"/>
              </a:rPr>
              <a:t> - </a:t>
            </a:r>
            <a:r>
              <a:rPr lang="en-US" b="0" dirty="0" smtClean="0">
                <a:ea typeface="ＭＳ Ｐゴシック" charset="-128"/>
              </a:rPr>
              <a:t>Database of CI’s and their attributes and relationships</a:t>
            </a:r>
          </a:p>
          <a:p>
            <a:endParaRPr lang="en-US" dirty="0" smtClean="0"/>
          </a:p>
          <a:p>
            <a:pPr defTabSz="931774">
              <a:defRPr/>
            </a:pPr>
            <a:r>
              <a:rPr lang="en-US" b="1" dirty="0" smtClean="0"/>
              <a:t>Change Management - </a:t>
            </a:r>
            <a:r>
              <a:rPr lang="en-US" dirty="0">
                <a:solidFill>
                  <a:srgbClr val="FF0000"/>
                </a:solidFill>
              </a:rPr>
              <a:t>is the process by which we track and approve changes to hardware to prevent service disruption and follow best-practices.</a:t>
            </a:r>
          </a:p>
          <a:p>
            <a:pPr marL="174708" indent="-174708">
              <a:buFont typeface="Arial" panose="020B0604020202020204" pitchFamily="34" charset="0"/>
              <a:buChar char="•"/>
            </a:pPr>
            <a:r>
              <a:rPr lang="en-US" dirty="0" smtClean="0"/>
              <a:t>Visibility into upcoming changes</a:t>
            </a:r>
          </a:p>
          <a:p>
            <a:pPr marL="174708" indent="-174708">
              <a:buFont typeface="Arial" panose="020B0604020202020204" pitchFamily="34" charset="0"/>
              <a:buChar char="•"/>
            </a:pPr>
            <a:r>
              <a:rPr lang="en-US" dirty="0" smtClean="0"/>
              <a:t>Single place to go to see what has change, useful for troubleshooting</a:t>
            </a:r>
          </a:p>
          <a:p>
            <a:pPr marL="174708" indent="-174708">
              <a:buFont typeface="Arial" panose="020B0604020202020204" pitchFamily="34" charset="0"/>
              <a:buChar char="•"/>
            </a:pPr>
            <a:r>
              <a:rPr lang="en-US" dirty="0" smtClean="0"/>
              <a:t>Track approvals if necessary, e.g. audit requirements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13</a:t>
            </a:fld>
            <a:endParaRPr lang="en-US"/>
          </a:p>
        </p:txBody>
      </p:sp>
    </p:spTree>
    <p:extLst>
      <p:ext uri="{BB962C8B-B14F-4D97-AF65-F5344CB8AC3E}">
        <p14:creationId xmlns:p14="http://schemas.microsoft.com/office/powerpoint/2010/main" val="75836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pPr>
            <a:r>
              <a:rPr lang="en-US" b="1" dirty="0" smtClean="0">
                <a:ea typeface="ＭＳ Ｐゴシック" charset="-128"/>
              </a:rPr>
              <a:t>Incident Management</a:t>
            </a:r>
            <a:r>
              <a:rPr lang="en-US" dirty="0" smtClean="0">
                <a:ea typeface="ＭＳ Ｐゴシック" charset="-128"/>
              </a:rPr>
              <a:t>:</a:t>
            </a:r>
            <a:endParaRPr lang="en-US" sz="800" dirty="0">
              <a:ea typeface="ＭＳ Ｐゴシック" charset="-128"/>
            </a:endParaRPr>
          </a:p>
          <a:p>
            <a:pPr marL="174708" indent="-174708">
              <a:lnSpc>
                <a:spcPct val="90000"/>
              </a:lnSpc>
              <a:buFont typeface="Arial" panose="020B0604020202020204" pitchFamily="34" charset="0"/>
              <a:buChar char="•"/>
            </a:pPr>
            <a:r>
              <a:rPr lang="en-US" b="0" dirty="0" smtClean="0">
                <a:ea typeface="ＭＳ Ｐゴシック" charset="-128"/>
              </a:rPr>
              <a:t>Incident</a:t>
            </a:r>
            <a:r>
              <a:rPr lang="en-US" b="0" baseline="0" dirty="0" smtClean="0">
                <a:ea typeface="ＭＳ Ｐゴシック" charset="-128"/>
              </a:rPr>
              <a:t> - </a:t>
            </a:r>
            <a:r>
              <a:rPr lang="en-US" b="0" dirty="0" smtClean="0">
                <a:ea typeface="ＭＳ Ｐゴシック" charset="-128"/>
              </a:rPr>
              <a:t>unplanned interruption to an IT service or a reduction in the quality of an IT service</a:t>
            </a:r>
          </a:p>
          <a:p>
            <a:pPr marL="174708" indent="-174708" defTabSz="931774">
              <a:buFont typeface="Arial" panose="020B0604020202020204" pitchFamily="34" charset="0"/>
              <a:buChar char="•"/>
              <a:defRPr/>
            </a:pPr>
            <a:r>
              <a:rPr lang="en-US" b="0" dirty="0" smtClean="0">
                <a:ea typeface="ＭＳ Ｐゴシック" charset="-128"/>
              </a:rPr>
              <a:t>Objective: restore normal service operation </a:t>
            </a:r>
            <a:r>
              <a:rPr lang="en-US" b="0" u="sng" dirty="0" smtClean="0">
                <a:ea typeface="ＭＳ Ｐゴシック" charset="-128"/>
              </a:rPr>
              <a:t>as quickly as possible</a:t>
            </a:r>
            <a:r>
              <a:rPr lang="en-US" b="0" dirty="0" smtClean="0">
                <a:ea typeface="ＭＳ Ｐゴシック" charset="-128"/>
              </a:rPr>
              <a:t> and minimize impact on business operations</a:t>
            </a:r>
          </a:p>
          <a:p>
            <a:pPr marL="174708" indent="-174708">
              <a:buFont typeface="Arial" panose="020B0604020202020204" pitchFamily="34" charset="0"/>
              <a:buChar char="•"/>
            </a:pPr>
            <a:r>
              <a:rPr lang="en-US" b="0" dirty="0" smtClean="0">
                <a:ea typeface="ＭＳ Ｐゴシック" charset="-128"/>
              </a:rPr>
              <a:t>Process: </a:t>
            </a:r>
          </a:p>
          <a:p>
            <a:pPr marL="640594" lvl="1" indent="-174708">
              <a:buFont typeface="Arial" panose="020B0604020202020204" pitchFamily="34" charset="0"/>
              <a:buChar char="•"/>
            </a:pPr>
            <a:r>
              <a:rPr lang="en-US" dirty="0" smtClean="0"/>
              <a:t>Report &amp; Record Incident</a:t>
            </a:r>
          </a:p>
          <a:p>
            <a:pPr marL="640594" lvl="1" indent="-174708">
              <a:buFont typeface="Arial" panose="020B0604020202020204" pitchFamily="34" charset="0"/>
              <a:buChar char="•"/>
            </a:pPr>
            <a:r>
              <a:rPr lang="en-US" dirty="0" smtClean="0"/>
              <a:t>Categorize &amp; Prioritize</a:t>
            </a:r>
          </a:p>
          <a:p>
            <a:pPr marL="640594" lvl="1" indent="-174708">
              <a:buFont typeface="Arial" panose="020B0604020202020204" pitchFamily="34" charset="0"/>
              <a:buChar char="•"/>
            </a:pPr>
            <a:r>
              <a:rPr lang="en-US" dirty="0" smtClean="0"/>
              <a:t>Initial Diagnosis</a:t>
            </a:r>
          </a:p>
          <a:p>
            <a:pPr marL="640594" lvl="1" indent="-174708">
              <a:buFont typeface="Arial" panose="020B0604020202020204" pitchFamily="34" charset="0"/>
              <a:buChar char="•"/>
            </a:pPr>
            <a:r>
              <a:rPr lang="en-US" dirty="0" smtClean="0"/>
              <a:t>Assignment / Escalation</a:t>
            </a:r>
          </a:p>
          <a:p>
            <a:pPr marL="640594" lvl="1" indent="-174708">
              <a:buFont typeface="Arial" panose="020B0604020202020204" pitchFamily="34" charset="0"/>
              <a:buChar char="•"/>
            </a:pPr>
            <a:r>
              <a:rPr lang="en-US" dirty="0" smtClean="0"/>
              <a:t>Resolve &amp; Close Incident</a:t>
            </a:r>
          </a:p>
          <a:p>
            <a:endParaRPr lang="en-US" dirty="0" smtClean="0"/>
          </a:p>
          <a:p>
            <a:r>
              <a:rPr lang="en-US" b="1" dirty="0" smtClean="0"/>
              <a:t>Request</a:t>
            </a:r>
            <a:r>
              <a:rPr lang="en-US" b="1" baseline="0" dirty="0" smtClean="0"/>
              <a:t> Management</a:t>
            </a:r>
          </a:p>
          <a:p>
            <a:pPr marL="174708" indent="-174708">
              <a:buFont typeface="Arial" panose="020B0604020202020204" pitchFamily="34" charset="0"/>
              <a:buChar char="•"/>
            </a:pPr>
            <a:r>
              <a:rPr lang="en-US" baseline="0" dirty="0" smtClean="0"/>
              <a:t>Objective is to fulfill standard, routine service requests for customers (set-up new email address for user, spin up server is AWS, etc.). </a:t>
            </a:r>
          </a:p>
          <a:p>
            <a:pPr marL="174708" indent="-174708">
              <a:buFont typeface="Arial" panose="020B0604020202020204" pitchFamily="34" charset="0"/>
              <a:buChar char="•"/>
            </a:pPr>
            <a:r>
              <a:rPr lang="en-US" baseline="0" dirty="0" smtClean="0"/>
              <a:t>With Cherwell, we will be building workflows for requests that involve multiple teams. This will automate the hand-off from one team to the next and should improve delivery times.</a:t>
            </a:r>
          </a:p>
          <a:p>
            <a:pPr marL="174708" indent="-174708">
              <a:buFont typeface="Arial" panose="020B0604020202020204" pitchFamily="34" charset="0"/>
              <a:buChar char="•"/>
            </a:pPr>
            <a:r>
              <a:rPr lang="en-US" baseline="0" dirty="0" smtClean="0"/>
              <a:t>Process:</a:t>
            </a:r>
          </a:p>
          <a:p>
            <a:pPr marL="640594" lvl="1" indent="-174708">
              <a:buFont typeface="Arial" panose="020B0604020202020204" pitchFamily="34" charset="0"/>
              <a:buChar char="•"/>
            </a:pPr>
            <a:r>
              <a:rPr lang="en-US" dirty="0" smtClean="0"/>
              <a:t>Browse a Catalog of Requests</a:t>
            </a:r>
          </a:p>
          <a:p>
            <a:pPr marL="640594" lvl="1" indent="-174708">
              <a:buFont typeface="Arial" panose="020B0604020202020204" pitchFamily="34" charset="0"/>
              <a:buChar char="•"/>
            </a:pPr>
            <a:r>
              <a:rPr lang="en-US" dirty="0" smtClean="0"/>
              <a:t>Specialized Online Form</a:t>
            </a:r>
          </a:p>
          <a:p>
            <a:pPr marL="640594" lvl="1" indent="-174708">
              <a:buFont typeface="Arial" panose="020B0604020202020204" pitchFamily="34" charset="0"/>
              <a:buChar char="•"/>
            </a:pPr>
            <a:r>
              <a:rPr lang="en-US" dirty="0" smtClean="0"/>
              <a:t>Approval Workflow</a:t>
            </a:r>
          </a:p>
          <a:p>
            <a:pPr marL="640594" lvl="1" indent="-174708">
              <a:buFont typeface="Arial" panose="020B0604020202020204" pitchFamily="34" charset="0"/>
              <a:buChar char="•"/>
            </a:pPr>
            <a:r>
              <a:rPr lang="en-US" dirty="0" smtClean="0"/>
              <a:t>Fulfillment Workflow</a:t>
            </a:r>
          </a:p>
          <a:p>
            <a:endParaRPr lang="en-US" baseline="0" dirty="0" smtClean="0"/>
          </a:p>
          <a:p>
            <a:r>
              <a:rPr lang="en-US" b="1" baseline="0" dirty="0" smtClean="0"/>
              <a:t>Asset Management </a:t>
            </a:r>
            <a:endParaRPr lang="en-US" b="1" dirty="0"/>
          </a:p>
          <a:p>
            <a:pPr marL="174708" indent="-174708">
              <a:buFont typeface="Arial" panose="020B0604020202020204" pitchFamily="34" charset="0"/>
              <a:buChar char="•"/>
            </a:pPr>
            <a:r>
              <a:rPr lang="en-US" dirty="0"/>
              <a:t>responsible for tracking and reporting the value and ownership of financial assets throughout their </a:t>
            </a:r>
            <a:r>
              <a:rPr lang="en-US" i="1" dirty="0"/>
              <a:t>lifecycle </a:t>
            </a:r>
            <a:endParaRPr lang="en-US" dirty="0" smtClean="0"/>
          </a:p>
        </p:txBody>
      </p:sp>
      <p:sp>
        <p:nvSpPr>
          <p:cNvPr id="4" name="Slide Number Placeholder 3"/>
          <p:cNvSpPr>
            <a:spLocks noGrp="1"/>
          </p:cNvSpPr>
          <p:nvPr>
            <p:ph type="sldNum" sz="quarter" idx="10"/>
          </p:nvPr>
        </p:nvSpPr>
        <p:spPr/>
        <p:txBody>
          <a:bodyPr/>
          <a:lstStyle/>
          <a:p>
            <a:fld id="{0B1C575A-FA3C-4170-BDE2-E20A38399392}" type="slidenum">
              <a:rPr lang="en-US" smtClean="0"/>
              <a:pPr/>
              <a:t>14</a:t>
            </a:fld>
            <a:endParaRPr lang="en-US"/>
          </a:p>
        </p:txBody>
      </p:sp>
    </p:spTree>
    <p:extLst>
      <p:ext uri="{BB962C8B-B14F-4D97-AF65-F5344CB8AC3E}">
        <p14:creationId xmlns:p14="http://schemas.microsoft.com/office/powerpoint/2010/main" val="112457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b="1" dirty="0" smtClean="0"/>
              <a:t>Problem Management</a:t>
            </a:r>
          </a:p>
          <a:p>
            <a:pPr marL="174708" indent="-174708">
              <a:buFont typeface="Arial" panose="020B0604020202020204" pitchFamily="34" charset="0"/>
              <a:buChar char="•"/>
            </a:pPr>
            <a:r>
              <a:rPr lang="en-US" b="0" dirty="0" smtClean="0">
                <a:ea typeface="ＭＳ Ｐゴシック" charset="-128"/>
              </a:rPr>
              <a:t>Problem: A Problem is an </a:t>
            </a:r>
            <a:r>
              <a:rPr lang="en-US" b="0" u="sng" dirty="0" smtClean="0">
                <a:ea typeface="ＭＳ Ｐゴシック" charset="-128"/>
              </a:rPr>
              <a:t>unknown cause</a:t>
            </a:r>
            <a:r>
              <a:rPr lang="en-US" b="0" dirty="0" smtClean="0">
                <a:ea typeface="ＭＳ Ｐゴシック" charset="-128"/>
              </a:rPr>
              <a:t> of one or more incidents. When there is a routine pattern and we need to dig deeper a</a:t>
            </a:r>
            <a:r>
              <a:rPr lang="en-US" b="0" baseline="0" dirty="0" smtClean="0">
                <a:ea typeface="ＭＳ Ｐゴシック" charset="-128"/>
              </a:rPr>
              <a:t> figure out the underlying, root cause. </a:t>
            </a:r>
            <a:r>
              <a:rPr lang="en-US" b="0" dirty="0" smtClean="0">
                <a:ea typeface="ＭＳ Ｐゴシック" charset="-128"/>
              </a:rPr>
              <a:t>(Incident: An Incident is an </a:t>
            </a:r>
            <a:r>
              <a:rPr lang="en-US" b="0" i="1" dirty="0" smtClean="0">
                <a:ea typeface="ＭＳ Ｐゴシック" charset="-128"/>
              </a:rPr>
              <a:t>unplanned interruption</a:t>
            </a:r>
            <a:r>
              <a:rPr lang="en-US" b="0" dirty="0" smtClean="0">
                <a:ea typeface="ＭＳ Ｐゴシック" charset="-128"/>
              </a:rPr>
              <a:t> to an IT service or a reduction in the quality of an IT service)</a:t>
            </a:r>
          </a:p>
          <a:p>
            <a:endParaRPr lang="en-US" dirty="0" smtClean="0"/>
          </a:p>
          <a:p>
            <a:endParaRPr lang="en-US" b="1" dirty="0" smtClean="0"/>
          </a:p>
          <a:p>
            <a:r>
              <a:rPr lang="en-US" b="1" dirty="0" smtClean="0"/>
              <a:t>Knowledge Management</a:t>
            </a:r>
          </a:p>
          <a:p>
            <a:pPr marL="174708" indent="-174708">
              <a:buFont typeface="Arial" panose="020B0604020202020204" pitchFamily="34" charset="0"/>
              <a:buChar char="•"/>
            </a:pPr>
            <a:r>
              <a:rPr lang="en-US" dirty="0" smtClean="0"/>
              <a:t>The</a:t>
            </a:r>
            <a:r>
              <a:rPr lang="en-US" baseline="0" dirty="0" smtClean="0"/>
              <a:t> structured process by which an organization captures, distributes, and uses institutional knowledge. (documentation, instructions, how </a:t>
            </a:r>
            <a:r>
              <a:rPr lang="en-US" baseline="0" dirty="0" err="1" smtClean="0"/>
              <a:t>to’s</a:t>
            </a:r>
            <a:r>
              <a:rPr lang="en-US" baseline="0" dirty="0" smtClean="0"/>
              <a:t>, </a:t>
            </a:r>
            <a:r>
              <a:rPr lang="en-US" dirty="0" smtClean="0"/>
              <a:t>support information, implementation information, architecture</a:t>
            </a:r>
            <a:r>
              <a:rPr lang="en-US" baseline="0" dirty="0" smtClean="0"/>
              <a:t> and </a:t>
            </a:r>
            <a:r>
              <a:rPr lang="en-US" dirty="0" smtClean="0"/>
              <a:t>operations docs - e.g. run books, SOPs,</a:t>
            </a:r>
            <a:r>
              <a:rPr lang="en-US" baseline="0" dirty="0" smtClean="0"/>
              <a:t> etc.)</a:t>
            </a:r>
            <a:endParaRPr lang="en-US" dirty="0" smtClean="0"/>
          </a:p>
          <a:p>
            <a:pPr marL="174708" indent="-174708">
              <a:buFont typeface="Arial" panose="020B0604020202020204" pitchFamily="34" charset="0"/>
              <a:buChar char="•"/>
            </a:pPr>
            <a:r>
              <a:rPr lang="en-US" dirty="0" smtClean="0"/>
              <a:t>Provides strategy on what repositories should be used, accessed,</a:t>
            </a:r>
            <a:r>
              <a:rPr lang="en-US" baseline="0" dirty="0" smtClean="0"/>
              <a:t> and updated</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15</a:t>
            </a:fld>
            <a:endParaRPr lang="en-US"/>
          </a:p>
        </p:txBody>
      </p:sp>
    </p:spTree>
    <p:extLst>
      <p:ext uri="{BB962C8B-B14F-4D97-AF65-F5344CB8AC3E}">
        <p14:creationId xmlns:p14="http://schemas.microsoft.com/office/powerpoint/2010/main" val="3396260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686300" y="6362700"/>
            <a:ext cx="284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300" y="190500"/>
            <a:ext cx="11303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4"/>
          <p:cNvSpPr>
            <a:spLocks noGrp="1"/>
          </p:cNvSpPr>
          <p:nvPr>
            <p:ph type="title" hasCustomPrompt="1"/>
          </p:nvPr>
        </p:nvSpPr>
        <p:spPr>
          <a:xfrm>
            <a:off x="1359694" y="3044280"/>
            <a:ext cx="9472613" cy="769441"/>
          </a:xfrm>
        </p:spPr>
        <p:txBody>
          <a:bodyPr tIns="45720" bIns="45720" anchor="b" anchorCtr="0">
            <a:noAutofit/>
          </a:bodyPr>
          <a:lstStyle>
            <a:lvl1pPr>
              <a:defRPr/>
            </a:lvl1pPr>
          </a:lstStyle>
          <a:p>
            <a:r>
              <a:rPr lang="en-US" dirty="0" smtClean="0"/>
              <a:t>Title in Title Case (Arial Bold 32pt, Black)</a:t>
            </a:r>
            <a:endParaRPr lang="en-US" dirty="0"/>
          </a:p>
        </p:txBody>
      </p:sp>
      <p:sp>
        <p:nvSpPr>
          <p:cNvPr id="10" name="Text Placeholder 16"/>
          <p:cNvSpPr>
            <a:spLocks noGrp="1"/>
          </p:cNvSpPr>
          <p:nvPr>
            <p:ph type="body" sz="quarter" idx="10" hasCustomPrompt="1"/>
          </p:nvPr>
        </p:nvSpPr>
        <p:spPr>
          <a:xfrm>
            <a:off x="1359694" y="3847341"/>
            <a:ext cx="9472613" cy="646331"/>
          </a:xfrm>
        </p:spPr>
        <p:txBody>
          <a:bodyPr vert="horz" lIns="0" tIns="45720" rIns="0" bIns="45720" rtlCol="0" anchor="t" anchorCtr="0">
            <a:noAutofit/>
          </a:bodyPr>
          <a:lstStyle>
            <a:lvl1pPr algn="ctr" defTabSz="914400" rtl="0" eaLnBrk="1" latinLnBrk="0" hangingPunct="1">
              <a:spcBef>
                <a:spcPct val="0"/>
              </a:spcBef>
              <a:buNone/>
              <a:defRPr lang="en-US" sz="2200" b="0" kern="1200" dirty="0" smtClean="0">
                <a:solidFill>
                  <a:schemeClr val="tx1"/>
                </a:solidFill>
                <a:latin typeface="+mj-lt"/>
                <a:ea typeface="+mj-ea"/>
                <a:cs typeface="+mj-cs"/>
              </a:defRPr>
            </a:lvl1pPr>
          </a:lstStyle>
          <a:p>
            <a:pPr lvl="0"/>
            <a:r>
              <a:rPr lang="en-US" dirty="0" smtClean="0"/>
              <a:t>Subtitle in Title Case (Arial 22pt, Black)</a:t>
            </a:r>
          </a:p>
        </p:txBody>
      </p:sp>
      <p:sp>
        <p:nvSpPr>
          <p:cNvPr id="11" name="Text Placeholder 16"/>
          <p:cNvSpPr>
            <a:spLocks noGrp="1"/>
          </p:cNvSpPr>
          <p:nvPr>
            <p:ph type="body" sz="quarter" idx="11" hasCustomPrompt="1"/>
          </p:nvPr>
        </p:nvSpPr>
        <p:spPr>
          <a:xfrm>
            <a:off x="3765280" y="5513472"/>
            <a:ext cx="4661440" cy="338554"/>
          </a:xfrm>
        </p:spPr>
        <p:txBody>
          <a:bodyPr vert="horz" lIns="0" tIns="45720" rIns="0" bIns="45720" rtlCol="0" anchor="b" anchorCtr="0">
            <a:noAutofit/>
          </a:bodyPr>
          <a:lstStyle>
            <a:lvl1pPr algn="ctr" defTabSz="914400" rtl="0" eaLnBrk="1" latinLnBrk="0" hangingPunct="1">
              <a:spcBef>
                <a:spcPct val="0"/>
              </a:spcBef>
              <a:buNone/>
              <a:defRPr lang="en-US" sz="2000" b="0" kern="1200" dirty="0" smtClean="0">
                <a:solidFill>
                  <a:schemeClr val="tx1"/>
                </a:solidFill>
                <a:latin typeface="+mj-lt"/>
                <a:ea typeface="+mj-ea"/>
                <a:cs typeface="+mj-cs"/>
              </a:defRPr>
            </a:lvl1pPr>
          </a:lstStyle>
          <a:p>
            <a:pPr lvl="0"/>
            <a:r>
              <a:rPr lang="en-US" dirty="0" smtClean="0"/>
              <a:t>Date (Arial 20pt, black)</a:t>
            </a:r>
          </a:p>
        </p:txBody>
      </p:sp>
      <p:pic>
        <p:nvPicPr>
          <p:cNvPr id="12" name="Picture 562" descr="Image result for vanderbilt university logo"/>
          <p:cNvPicPr>
            <a:picLocks noChangeAspect="1" noChangeArrowheads="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59694" y="889000"/>
            <a:ext cx="9472612" cy="212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002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36378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51805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562710" y="1508400"/>
            <a:ext cx="11068061" cy="459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7823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74281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4600" y="185738"/>
            <a:ext cx="10109200" cy="904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7"/>
          <a:stretch>
            <a:fillRect/>
          </a:stretch>
        </p:blipFill>
        <p:spPr>
          <a:xfrm>
            <a:off x="118128" y="185738"/>
            <a:ext cx="1126472" cy="942897"/>
          </a:xfrm>
          <a:prstGeom prst="rect">
            <a:avLst/>
          </a:prstGeom>
        </p:spPr>
      </p:pic>
    </p:spTree>
    <p:extLst>
      <p:ext uri="{BB962C8B-B14F-4D97-AF65-F5344CB8AC3E}">
        <p14:creationId xmlns:p14="http://schemas.microsoft.com/office/powerpoint/2010/main" val="360334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cap="all" baseline="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4.xml"/><Relationship Id="rId7" Type="http://schemas.openxmlformats.org/officeDocument/2006/relationships/image" Target="../media/image3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0.emf"/><Relationship Id="rId11" Type="http://schemas.openxmlformats.org/officeDocument/2006/relationships/image" Target="../media/image35.png"/><Relationship Id="rId5" Type="http://schemas.openxmlformats.org/officeDocument/2006/relationships/oleObject" Target="../embeddings/oleObject1.bin"/><Relationship Id="rId10" Type="http://schemas.openxmlformats.org/officeDocument/2006/relationships/image" Target="../media/image34.png"/><Relationship Id="rId4" Type="http://schemas.openxmlformats.org/officeDocument/2006/relationships/notesSlide" Target="../notesSlides/notesSlide5.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image" Target="../media/image61.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emf"/><Relationship Id="rId9" Type="http://schemas.openxmlformats.org/officeDocument/2006/relationships/image" Target="../media/image59.emf"/></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8.emf"/><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slideLayout" Target="../slideLayouts/slideLayout4.xml"/><Relationship Id="rId6" Type="http://schemas.openxmlformats.org/officeDocument/2006/relationships/image" Target="../media/image89.emf"/><Relationship Id="rId5" Type="http://schemas.openxmlformats.org/officeDocument/2006/relationships/image" Target="../media/image8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95401" y="1"/>
            <a:ext cx="1243013" cy="1128713"/>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14" name="Rectangle 13"/>
          <p:cNvSpPr/>
          <p:nvPr/>
        </p:nvSpPr>
        <p:spPr>
          <a:xfrm>
            <a:off x="2843175" y="6686550"/>
            <a:ext cx="7853401" cy="121462"/>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nvGrpSpPr>
          <p:cNvPr id="11" name="Group 10"/>
          <p:cNvGrpSpPr/>
          <p:nvPr/>
        </p:nvGrpSpPr>
        <p:grpSpPr>
          <a:xfrm>
            <a:off x="2873372" y="299326"/>
            <a:ext cx="6445256" cy="1492430"/>
            <a:chOff x="3272251" y="484050"/>
            <a:chExt cx="5647501" cy="1307706"/>
          </a:xfrm>
        </p:grpSpPr>
        <p:pic>
          <p:nvPicPr>
            <p:cNvPr id="4" name="Picture 3"/>
            <p:cNvPicPr>
              <a:picLocks noChangeAspect="1"/>
            </p:cNvPicPr>
            <p:nvPr/>
          </p:nvPicPr>
          <p:blipFill>
            <a:blip r:embed="rId3"/>
            <a:stretch>
              <a:fillRect/>
            </a:stretch>
          </p:blipFill>
          <p:spPr>
            <a:xfrm>
              <a:off x="3283501" y="484050"/>
              <a:ext cx="5625001" cy="337500"/>
            </a:xfrm>
            <a:prstGeom prst="rect">
              <a:avLst/>
            </a:prstGeom>
          </p:spPr>
        </p:pic>
        <p:pic>
          <p:nvPicPr>
            <p:cNvPr id="5" name="Picture 4"/>
            <p:cNvPicPr>
              <a:picLocks noChangeAspect="1"/>
            </p:cNvPicPr>
            <p:nvPr/>
          </p:nvPicPr>
          <p:blipFill>
            <a:blip r:embed="rId4"/>
            <a:stretch>
              <a:fillRect/>
            </a:stretch>
          </p:blipFill>
          <p:spPr>
            <a:xfrm>
              <a:off x="3272251" y="970506"/>
              <a:ext cx="5647501" cy="821250"/>
            </a:xfrm>
            <a:prstGeom prst="rect">
              <a:avLst/>
            </a:prstGeom>
          </p:spPr>
        </p:pic>
      </p:grpSp>
      <p:grpSp>
        <p:nvGrpSpPr>
          <p:cNvPr id="16" name="Group 15"/>
          <p:cNvGrpSpPr/>
          <p:nvPr/>
        </p:nvGrpSpPr>
        <p:grpSpPr>
          <a:xfrm>
            <a:off x="3763506" y="5158854"/>
            <a:ext cx="4664989" cy="1395996"/>
            <a:chOff x="4052209" y="5331642"/>
            <a:chExt cx="4087585" cy="1223208"/>
          </a:xfrm>
        </p:grpSpPr>
        <p:pic>
          <p:nvPicPr>
            <p:cNvPr id="12" name="Picture 11"/>
            <p:cNvPicPr>
              <a:picLocks noChangeAspect="1"/>
            </p:cNvPicPr>
            <p:nvPr/>
          </p:nvPicPr>
          <p:blipFill>
            <a:blip r:embed="rId5"/>
            <a:stretch>
              <a:fillRect/>
            </a:stretch>
          </p:blipFill>
          <p:spPr>
            <a:xfrm>
              <a:off x="4329751" y="6284850"/>
              <a:ext cx="3532500" cy="270000"/>
            </a:xfrm>
            <a:prstGeom prst="rect">
              <a:avLst/>
            </a:prstGeom>
          </p:spPr>
        </p:pic>
        <p:pic>
          <p:nvPicPr>
            <p:cNvPr id="2" name="Picture 1"/>
            <p:cNvPicPr>
              <a:picLocks noChangeAspect="1"/>
            </p:cNvPicPr>
            <p:nvPr/>
          </p:nvPicPr>
          <p:blipFill>
            <a:blip r:embed="rId6"/>
            <a:stretch>
              <a:fillRect/>
            </a:stretch>
          </p:blipFill>
          <p:spPr>
            <a:xfrm>
              <a:off x="4052209" y="5331642"/>
              <a:ext cx="4087585" cy="821250"/>
            </a:xfrm>
            <a:prstGeom prst="rect">
              <a:avLst/>
            </a:prstGeom>
          </p:spPr>
        </p:pic>
      </p:grpSp>
      <p:grpSp>
        <p:nvGrpSpPr>
          <p:cNvPr id="10" name="Group 9"/>
          <p:cNvGrpSpPr/>
          <p:nvPr/>
        </p:nvGrpSpPr>
        <p:grpSpPr>
          <a:xfrm>
            <a:off x="8262470" y="2103988"/>
            <a:ext cx="2011680" cy="2729650"/>
            <a:chOff x="8262470" y="2103988"/>
            <a:chExt cx="2011680" cy="2729650"/>
          </a:xfrm>
        </p:grpSpPr>
        <p:pic>
          <p:nvPicPr>
            <p:cNvPr id="19" name="Picture 18"/>
            <p:cNvPicPr>
              <a:picLocks noChangeAspect="1"/>
            </p:cNvPicPr>
            <p:nvPr/>
          </p:nvPicPr>
          <p:blipFill>
            <a:blip r:embed="rId7"/>
            <a:stretch>
              <a:fillRect/>
            </a:stretch>
          </p:blipFill>
          <p:spPr>
            <a:xfrm>
              <a:off x="8262470" y="2103988"/>
              <a:ext cx="2011680" cy="2011680"/>
            </a:xfrm>
            <a:prstGeom prst="rect">
              <a:avLst/>
            </a:prstGeom>
          </p:spPr>
        </p:pic>
        <p:pic>
          <p:nvPicPr>
            <p:cNvPr id="7" name="Picture 6"/>
            <p:cNvPicPr>
              <a:picLocks noChangeAspect="1"/>
            </p:cNvPicPr>
            <p:nvPr/>
          </p:nvPicPr>
          <p:blipFill>
            <a:blip r:embed="rId8"/>
            <a:stretch>
              <a:fillRect/>
            </a:stretch>
          </p:blipFill>
          <p:spPr>
            <a:xfrm>
              <a:off x="8446788" y="4285957"/>
              <a:ext cx="1643043" cy="547681"/>
            </a:xfrm>
            <a:prstGeom prst="rect">
              <a:avLst/>
            </a:prstGeom>
          </p:spPr>
        </p:pic>
      </p:grpSp>
      <p:grpSp>
        <p:nvGrpSpPr>
          <p:cNvPr id="22" name="Group 21"/>
          <p:cNvGrpSpPr/>
          <p:nvPr/>
        </p:nvGrpSpPr>
        <p:grpSpPr>
          <a:xfrm>
            <a:off x="5090160" y="2103988"/>
            <a:ext cx="2011680" cy="2721969"/>
            <a:chOff x="1904203" y="2103988"/>
            <a:chExt cx="2011680" cy="2721969"/>
          </a:xfrm>
        </p:grpSpPr>
        <p:pic>
          <p:nvPicPr>
            <p:cNvPr id="23" name="Picture 22"/>
            <p:cNvPicPr>
              <a:picLocks noChangeAspect="1"/>
            </p:cNvPicPr>
            <p:nvPr/>
          </p:nvPicPr>
          <p:blipFill>
            <a:blip r:embed="rId9"/>
            <a:stretch>
              <a:fillRect/>
            </a:stretch>
          </p:blipFill>
          <p:spPr>
            <a:xfrm>
              <a:off x="1904203" y="2103988"/>
              <a:ext cx="2011680" cy="2011680"/>
            </a:xfrm>
            <a:prstGeom prst="rect">
              <a:avLst/>
            </a:prstGeom>
          </p:spPr>
        </p:pic>
        <p:pic>
          <p:nvPicPr>
            <p:cNvPr id="24" name="Picture 23"/>
            <p:cNvPicPr>
              <a:picLocks noChangeAspect="1"/>
            </p:cNvPicPr>
            <p:nvPr/>
          </p:nvPicPr>
          <p:blipFill>
            <a:blip r:embed="rId10"/>
            <a:stretch>
              <a:fillRect/>
            </a:stretch>
          </p:blipFill>
          <p:spPr>
            <a:xfrm>
              <a:off x="2105668" y="4285957"/>
              <a:ext cx="1603125" cy="540000"/>
            </a:xfrm>
            <a:prstGeom prst="rect">
              <a:avLst/>
            </a:prstGeom>
          </p:spPr>
        </p:pic>
      </p:grpSp>
      <p:grpSp>
        <p:nvGrpSpPr>
          <p:cNvPr id="25" name="Group 24"/>
          <p:cNvGrpSpPr/>
          <p:nvPr/>
        </p:nvGrpSpPr>
        <p:grpSpPr>
          <a:xfrm>
            <a:off x="1904203" y="2103988"/>
            <a:ext cx="2011680" cy="2730665"/>
            <a:chOff x="5090160" y="2103988"/>
            <a:chExt cx="2011680" cy="2730665"/>
          </a:xfrm>
        </p:grpSpPr>
        <p:pic>
          <p:nvPicPr>
            <p:cNvPr id="26" name="Picture 25"/>
            <p:cNvPicPr>
              <a:picLocks noChangeAspect="1"/>
            </p:cNvPicPr>
            <p:nvPr/>
          </p:nvPicPr>
          <p:blipFill>
            <a:blip r:embed="rId11"/>
            <a:stretch>
              <a:fillRect/>
            </a:stretch>
          </p:blipFill>
          <p:spPr>
            <a:xfrm>
              <a:off x="5090160" y="2103988"/>
              <a:ext cx="2011680" cy="2011680"/>
            </a:xfrm>
            <a:prstGeom prst="rect">
              <a:avLst/>
            </a:prstGeom>
          </p:spPr>
        </p:pic>
        <p:pic>
          <p:nvPicPr>
            <p:cNvPr id="27" name="Picture 26"/>
            <p:cNvPicPr>
              <a:picLocks noChangeAspect="1"/>
            </p:cNvPicPr>
            <p:nvPr/>
          </p:nvPicPr>
          <p:blipFill>
            <a:blip r:embed="rId12"/>
            <a:stretch>
              <a:fillRect/>
            </a:stretch>
          </p:blipFill>
          <p:spPr>
            <a:xfrm>
              <a:off x="5187222" y="4285957"/>
              <a:ext cx="1817556" cy="548696"/>
            </a:xfrm>
            <a:prstGeom prst="rect">
              <a:avLst/>
            </a:prstGeom>
          </p:spPr>
        </p:pic>
      </p:grpSp>
    </p:spTree>
    <p:extLst>
      <p:ext uri="{BB962C8B-B14F-4D97-AF65-F5344CB8AC3E}">
        <p14:creationId xmlns:p14="http://schemas.microsoft.com/office/powerpoint/2010/main" val="80065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University requires new ITSM systems and processes</a:t>
            </a:r>
            <a:endParaRPr lang="en-US" dirty="0"/>
          </a:p>
        </p:txBody>
      </p:sp>
      <p:sp>
        <p:nvSpPr>
          <p:cNvPr id="15" name="Rounded Rectangle 14"/>
          <p:cNvSpPr/>
          <p:nvPr/>
        </p:nvSpPr>
        <p:spPr>
          <a:xfrm>
            <a:off x="2181572" y="4607172"/>
            <a:ext cx="8089387" cy="1541217"/>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3" name="TextBox 2"/>
          <p:cNvSpPr txBox="1"/>
          <p:nvPr/>
        </p:nvSpPr>
        <p:spPr>
          <a:xfrm>
            <a:off x="4958580" y="5051339"/>
            <a:ext cx="2491408" cy="612645"/>
          </a:xfrm>
          <a:prstGeom prst="rect">
            <a:avLst/>
          </a:prstGeom>
          <a:noFill/>
        </p:spPr>
        <p:txBody>
          <a:bodyPr wrap="square" tIns="90000" bIns="90000" rtlCol="0" anchor="t">
            <a:spAutoFit/>
          </a:bodyPr>
          <a:lstStyle/>
          <a:p>
            <a:pPr algn="ctr"/>
            <a:r>
              <a:rPr lang="en-US" sz="2800" b="1" dirty="0"/>
              <a:t>Pegasus</a:t>
            </a:r>
            <a:endParaRPr lang="en-US" sz="1050" b="1" dirty="0"/>
          </a:p>
        </p:txBody>
      </p:sp>
      <p:sp>
        <p:nvSpPr>
          <p:cNvPr id="37" name="TextBox 36"/>
          <p:cNvSpPr txBox="1"/>
          <p:nvPr/>
        </p:nvSpPr>
        <p:spPr>
          <a:xfrm>
            <a:off x="2220518" y="5051339"/>
            <a:ext cx="3510889" cy="612645"/>
          </a:xfrm>
          <a:prstGeom prst="rect">
            <a:avLst/>
          </a:prstGeom>
          <a:noFill/>
        </p:spPr>
        <p:txBody>
          <a:bodyPr wrap="square" tIns="90000" bIns="90000" rtlCol="0" anchor="t">
            <a:spAutoFit/>
          </a:bodyPr>
          <a:lstStyle/>
          <a:p>
            <a:pPr algn="ctr"/>
            <a:r>
              <a:rPr lang="en-US" sz="2800" b="1" dirty="0"/>
              <a:t>New ITSM </a:t>
            </a:r>
            <a:r>
              <a:rPr lang="en-US" sz="2800" b="1" dirty="0" smtClean="0"/>
              <a:t>Solution</a:t>
            </a:r>
            <a:r>
              <a:rPr lang="en-US" sz="2800" b="1" baseline="30000" dirty="0" smtClean="0"/>
              <a:t>1</a:t>
            </a:r>
            <a:endParaRPr lang="en-US" sz="1050" b="1" baseline="30000" dirty="0"/>
          </a:p>
        </p:txBody>
      </p:sp>
      <p:sp>
        <p:nvSpPr>
          <p:cNvPr id="38" name="Rounded Rectangle 37"/>
          <p:cNvSpPr/>
          <p:nvPr/>
        </p:nvSpPr>
        <p:spPr>
          <a:xfrm>
            <a:off x="2181572" y="1655055"/>
            <a:ext cx="3593795" cy="4493332"/>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39" name="Rounded Rectangle 38"/>
          <p:cNvSpPr/>
          <p:nvPr/>
        </p:nvSpPr>
        <p:spPr>
          <a:xfrm>
            <a:off x="6662435" y="1655055"/>
            <a:ext cx="3593795" cy="4493332"/>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pic>
        <p:nvPicPr>
          <p:cNvPr id="40" name="Picture 39"/>
          <p:cNvPicPr>
            <a:picLocks noChangeAspect="1"/>
          </p:cNvPicPr>
          <p:nvPr/>
        </p:nvPicPr>
        <p:blipFill>
          <a:blip r:embed="rId3">
            <a:duotone>
              <a:schemeClr val="accent1">
                <a:shade val="45000"/>
                <a:satMod val="135000"/>
              </a:schemeClr>
              <a:prstClr val="white"/>
            </a:duotone>
          </a:blip>
          <a:stretch>
            <a:fillRect/>
          </a:stretch>
        </p:blipFill>
        <p:spPr>
          <a:xfrm>
            <a:off x="2389922" y="1870227"/>
            <a:ext cx="3088401" cy="2061962"/>
          </a:xfrm>
          <a:prstGeom prst="rect">
            <a:avLst/>
          </a:prstGeom>
        </p:spPr>
      </p:pic>
      <p:pic>
        <p:nvPicPr>
          <p:cNvPr id="41" name="Picture 40"/>
          <p:cNvPicPr>
            <a:picLocks noChangeAspect="1"/>
          </p:cNvPicPr>
          <p:nvPr/>
        </p:nvPicPr>
        <p:blipFill>
          <a:blip r:embed="rId4">
            <a:duotone>
              <a:schemeClr val="bg2">
                <a:shade val="45000"/>
                <a:satMod val="135000"/>
              </a:schemeClr>
              <a:prstClr val="white"/>
            </a:duotone>
          </a:blip>
          <a:stretch>
            <a:fillRect/>
          </a:stretch>
        </p:blipFill>
        <p:spPr>
          <a:xfrm>
            <a:off x="6961558" y="1913657"/>
            <a:ext cx="2981628" cy="2040061"/>
          </a:xfrm>
          <a:prstGeom prst="rect">
            <a:avLst/>
          </a:prstGeom>
        </p:spPr>
      </p:pic>
      <p:sp>
        <p:nvSpPr>
          <p:cNvPr id="10" name="TextBox 9"/>
          <p:cNvSpPr txBox="1"/>
          <p:nvPr/>
        </p:nvSpPr>
        <p:spPr>
          <a:xfrm>
            <a:off x="286603" y="6316626"/>
            <a:ext cx="12242042" cy="343341"/>
          </a:xfrm>
          <a:prstGeom prst="rect">
            <a:avLst/>
          </a:prstGeom>
          <a:noFill/>
        </p:spPr>
        <p:txBody>
          <a:bodyPr wrap="square" tIns="90000" bIns="90000" rtlCol="0" anchor="t">
            <a:spAutoFit/>
          </a:bodyPr>
          <a:lstStyle/>
          <a:p>
            <a:pPr marL="342900" indent="-342900">
              <a:buAutoNum type="arabicPeriod"/>
            </a:pPr>
            <a:r>
              <a:rPr lang="en-US" sz="1000" dirty="0" smtClean="0">
                <a:latin typeface="Segoe UI" panose="020B0502040204020203" pitchFamily="34" charset="0"/>
                <a:cs typeface="Segoe UI" panose="020B0502040204020203" pitchFamily="34" charset="0"/>
              </a:rPr>
              <a:t>Shared systems will continue to use Pegasus</a:t>
            </a:r>
          </a:p>
        </p:txBody>
      </p:sp>
    </p:spTree>
    <p:extLst>
      <p:ext uri="{BB962C8B-B14F-4D97-AF65-F5344CB8AC3E}">
        <p14:creationId xmlns:p14="http://schemas.microsoft.com/office/powerpoint/2010/main" val="384833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0 L 0.18581 0 " pathEditMode="relative" rAng="0" ptsTypes="AA">
                                      <p:cBhvr>
                                        <p:cTn id="6" dur="2000" fill="hold"/>
                                        <p:tgtEl>
                                          <p:spTgt spid="3"/>
                                        </p:tgtEl>
                                        <p:attrNameLst>
                                          <p:attrName>ppt_x</p:attrName>
                                          <p:attrName>ppt_y</p:attrName>
                                        </p:attrNameLst>
                                      </p:cBhvr>
                                      <p:rCtr x="9284" y="0"/>
                                    </p:animMotion>
                                  </p:childTnLst>
                                </p:cTn>
                              </p:par>
                              <p:par>
                                <p:cTn id="7" presetID="10" presetClass="exit" presetSubtype="0" fill="hold" grpId="0" nodeType="withEffect">
                                  <p:stCondLst>
                                    <p:cond delay="0"/>
                                  </p:stCondLst>
                                  <p:childTnLst>
                                    <p:animEffect transition="out" filter="fade">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37" grpId="0"/>
      <p:bldP spid="38" grpId="0" animBg="1"/>
      <p:bldP spid="3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0463" y="2225748"/>
            <a:ext cx="2531076" cy="3248169"/>
          </a:xfrm>
          <a:prstGeom prst="rect">
            <a:avLst/>
          </a:prstGeom>
          <a:solidFill>
            <a:srgbClr val="0070C0"/>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a:solidFill>
                  <a:schemeClr val="bg1"/>
                </a:solidFill>
              </a:rPr>
              <a:t>Service Management </a:t>
            </a:r>
          </a:p>
          <a:p>
            <a:pPr algn="ctr"/>
            <a:r>
              <a:rPr lang="en-US" sz="1400" b="1" dirty="0">
                <a:solidFill>
                  <a:schemeClr val="bg1"/>
                </a:solidFill>
              </a:rPr>
              <a:t>Platform</a:t>
            </a:r>
          </a:p>
          <a:p>
            <a:pPr algn="ctr"/>
            <a:endParaRPr lang="en-US" sz="1400" b="1" dirty="0">
              <a:solidFill>
                <a:schemeClr val="bg1"/>
              </a:solidFill>
            </a:endParaRPr>
          </a:p>
          <a:p>
            <a:pPr algn="ctr"/>
            <a:r>
              <a:rPr lang="en-US" sz="1400" u="sng" dirty="0">
                <a:solidFill>
                  <a:schemeClr val="bg1"/>
                </a:solidFill>
              </a:rPr>
              <a:t>Process Areas</a:t>
            </a:r>
            <a:endParaRPr lang="en-US" sz="1400" dirty="0">
              <a:solidFill>
                <a:schemeClr val="bg1"/>
              </a:solidFill>
            </a:endParaRPr>
          </a:p>
          <a:p>
            <a:pPr algn="ctr"/>
            <a:r>
              <a:rPr lang="en-US" sz="1400" dirty="0">
                <a:solidFill>
                  <a:schemeClr val="bg1"/>
                </a:solidFill>
              </a:rPr>
              <a:t>Configuration</a:t>
            </a:r>
          </a:p>
          <a:p>
            <a:pPr algn="ctr"/>
            <a:r>
              <a:rPr lang="en-US" sz="1400" dirty="0">
                <a:solidFill>
                  <a:schemeClr val="bg1"/>
                </a:solidFill>
              </a:rPr>
              <a:t>Change</a:t>
            </a:r>
          </a:p>
          <a:p>
            <a:pPr algn="ctr"/>
            <a:r>
              <a:rPr lang="en-US" sz="1400" dirty="0">
                <a:solidFill>
                  <a:schemeClr val="bg1"/>
                </a:solidFill>
              </a:rPr>
              <a:t>Incident</a:t>
            </a:r>
          </a:p>
          <a:p>
            <a:pPr algn="ctr"/>
            <a:r>
              <a:rPr lang="en-US" sz="1400" dirty="0">
                <a:solidFill>
                  <a:schemeClr val="bg1"/>
                </a:solidFill>
              </a:rPr>
              <a:t>Request</a:t>
            </a:r>
          </a:p>
          <a:p>
            <a:pPr algn="ctr"/>
            <a:r>
              <a:rPr lang="en-US" sz="1400" dirty="0">
                <a:solidFill>
                  <a:schemeClr val="bg1"/>
                </a:solidFill>
              </a:rPr>
              <a:t>Service Catalog</a:t>
            </a:r>
          </a:p>
          <a:p>
            <a:pPr algn="ctr"/>
            <a:r>
              <a:rPr lang="en-US" sz="1400" dirty="0">
                <a:solidFill>
                  <a:schemeClr val="bg1"/>
                </a:solidFill>
              </a:rPr>
              <a:t>Problem</a:t>
            </a:r>
          </a:p>
          <a:p>
            <a:pPr algn="ctr"/>
            <a:r>
              <a:rPr lang="en-US" sz="1400" dirty="0">
                <a:solidFill>
                  <a:schemeClr val="bg1"/>
                </a:solidFill>
              </a:rPr>
              <a:t>Knowledge</a:t>
            </a:r>
          </a:p>
          <a:p>
            <a:pPr algn="ctr"/>
            <a:endParaRPr lang="en-US" sz="1400" dirty="0">
              <a:solidFill>
                <a:schemeClr val="bg1"/>
              </a:solidFill>
            </a:endParaRPr>
          </a:p>
          <a:p>
            <a:pPr algn="ctr"/>
            <a:r>
              <a:rPr lang="en-US" sz="1400" b="1" dirty="0">
                <a:solidFill>
                  <a:schemeClr val="bg1"/>
                </a:solidFill>
              </a:rPr>
              <a:t>Asset Management Module</a:t>
            </a:r>
          </a:p>
          <a:p>
            <a:pPr algn="ctr"/>
            <a:endParaRPr lang="en-US" sz="1400" dirty="0">
              <a:solidFill>
                <a:schemeClr val="tx1"/>
              </a:solidFill>
            </a:endParaRPr>
          </a:p>
        </p:txBody>
      </p:sp>
      <p:sp>
        <p:nvSpPr>
          <p:cNvPr id="171" name="Oval 170"/>
          <p:cNvSpPr/>
          <p:nvPr/>
        </p:nvSpPr>
        <p:spPr>
          <a:xfrm>
            <a:off x="8910133" y="4508501"/>
            <a:ext cx="1846769" cy="843357"/>
          </a:xfrm>
          <a:prstGeom prst="ellipse">
            <a:avLst/>
          </a:prstGeom>
          <a:noFill/>
          <a:ln w="9525">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166" name="Oval 165"/>
          <p:cNvSpPr/>
          <p:nvPr/>
        </p:nvSpPr>
        <p:spPr>
          <a:xfrm>
            <a:off x="8255520" y="3240908"/>
            <a:ext cx="456026" cy="800414"/>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aphicFrame>
        <p:nvGraphicFramePr>
          <p:cNvPr id="195" name="Object 194" hidden="1"/>
          <p:cNvGraphicFramePr>
            <a:graphicFrameLocks noChangeAspect="1"/>
          </p:cNvGraphicFramePr>
          <p:nvPr>
            <p:custDataLst>
              <p:tags r:id="rId2"/>
            </p:custDataLst>
            <p:ext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7553" name="think-cell Slide" r:id="rId5" imgW="259" imgH="259" progId="TCLayout.ActiveDocument.1">
                  <p:embed/>
                </p:oleObj>
              </mc:Choice>
              <mc:Fallback>
                <p:oleObj name="think-cell Slide" r:id="rId5" imgW="259" imgH="259" progId="TCLayout.ActiveDocument.1">
                  <p:embed/>
                  <p:pic>
                    <p:nvPicPr>
                      <p:cNvPr id="0" name=""/>
                      <p:cNvPicPr/>
                      <p:nvPr/>
                    </p:nvPicPr>
                    <p:blipFill>
                      <a:blip r:embed="rId6"/>
                      <a:stretch>
                        <a:fillRect/>
                      </a:stretch>
                    </p:blipFill>
                    <p:spPr>
                      <a:xfrm>
                        <a:off x="12969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sz="2400" dirty="0"/>
              <a:t>VU </a:t>
            </a:r>
            <a:r>
              <a:rPr lang="en-US" sz="2400" dirty="0" smtClean="0"/>
              <a:t>ITSM consists </a:t>
            </a:r>
            <a:r>
              <a:rPr lang="en-US" sz="2400" dirty="0"/>
              <a:t>of three integrated SaaS solutions</a:t>
            </a:r>
            <a:endParaRPr lang="en-US" sz="2400" b="0" dirty="0"/>
          </a:p>
        </p:txBody>
      </p:sp>
      <p:sp>
        <p:nvSpPr>
          <p:cNvPr id="23" name="AutoShape 129" descr="http://downloadicons.net/sites/default/files/database-icon-78791.png"/>
          <p:cNvSpPr>
            <a:spLocks noChangeAspect="1" noChangeArrowheads="1"/>
          </p:cNvSpPr>
          <p:nvPr/>
        </p:nvSpPr>
        <p:spPr bwMode="auto">
          <a:xfrm>
            <a:off x="1450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8" name="Group 177"/>
          <p:cNvGrpSpPr/>
          <p:nvPr/>
        </p:nvGrpSpPr>
        <p:grpSpPr>
          <a:xfrm>
            <a:off x="4788221" y="1023695"/>
            <a:ext cx="2388870" cy="872345"/>
            <a:chOff x="3492821" y="1023693"/>
            <a:chExt cx="2388870" cy="872345"/>
          </a:xfrm>
        </p:grpSpPr>
        <p:sp>
          <p:nvSpPr>
            <p:cNvPr id="4" name="TextBox 3"/>
            <p:cNvSpPr txBox="1"/>
            <p:nvPr/>
          </p:nvSpPr>
          <p:spPr>
            <a:xfrm>
              <a:off x="3492821" y="1498837"/>
              <a:ext cx="2388870" cy="397201"/>
            </a:xfrm>
            <a:prstGeom prst="rect">
              <a:avLst/>
            </a:prstGeom>
            <a:noFill/>
          </p:spPr>
          <p:txBody>
            <a:bodyPr wrap="square" tIns="90000" bIns="90000" rtlCol="0" anchor="t">
              <a:spAutoFit/>
            </a:bodyPr>
            <a:lstStyle/>
            <a:p>
              <a:pPr algn="ctr"/>
              <a:r>
                <a:rPr lang="en-US" sz="1400" b="1" dirty="0"/>
                <a:t>Cherwell</a:t>
              </a:r>
            </a:p>
          </p:txBody>
        </p:sp>
        <p:pic>
          <p:nvPicPr>
            <p:cNvPr id="61" name="Picture 6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1423" y="1023693"/>
              <a:ext cx="451666" cy="457200"/>
            </a:xfrm>
            <a:prstGeom prst="rect">
              <a:avLst/>
            </a:prstGeom>
          </p:spPr>
        </p:pic>
      </p:grpSp>
      <p:grpSp>
        <p:nvGrpSpPr>
          <p:cNvPr id="179" name="Group 178"/>
          <p:cNvGrpSpPr/>
          <p:nvPr/>
        </p:nvGrpSpPr>
        <p:grpSpPr>
          <a:xfrm>
            <a:off x="1634777" y="1042838"/>
            <a:ext cx="2388870" cy="853201"/>
            <a:chOff x="339377" y="1042837"/>
            <a:chExt cx="2388870" cy="853201"/>
          </a:xfrm>
        </p:grpSpPr>
        <p:sp>
          <p:nvSpPr>
            <p:cNvPr id="44" name="TextBox 43"/>
            <p:cNvSpPr txBox="1"/>
            <p:nvPr/>
          </p:nvSpPr>
          <p:spPr>
            <a:xfrm>
              <a:off x="339377" y="1498837"/>
              <a:ext cx="2388870" cy="397201"/>
            </a:xfrm>
            <a:prstGeom prst="rect">
              <a:avLst/>
            </a:prstGeom>
            <a:noFill/>
          </p:spPr>
          <p:txBody>
            <a:bodyPr wrap="square" tIns="90000" bIns="90000" rtlCol="0" anchor="t">
              <a:spAutoFit/>
            </a:bodyPr>
            <a:lstStyle/>
            <a:p>
              <a:pPr algn="ctr"/>
              <a:r>
                <a:rPr lang="en-US" sz="1400" b="1" dirty="0"/>
                <a:t>FireScope</a:t>
              </a:r>
            </a:p>
          </p:txBody>
        </p:sp>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4092" y="1042837"/>
              <a:ext cx="619440" cy="457200"/>
            </a:xfrm>
            <a:prstGeom prst="rect">
              <a:avLst/>
            </a:prstGeom>
          </p:spPr>
        </p:pic>
      </p:grpSp>
      <p:grpSp>
        <p:nvGrpSpPr>
          <p:cNvPr id="176" name="Group 175"/>
          <p:cNvGrpSpPr/>
          <p:nvPr/>
        </p:nvGrpSpPr>
        <p:grpSpPr>
          <a:xfrm>
            <a:off x="8065760" y="872129"/>
            <a:ext cx="2388870" cy="1023911"/>
            <a:chOff x="6770360" y="872127"/>
            <a:chExt cx="2388870" cy="1023911"/>
          </a:xfrm>
        </p:grpSpPr>
        <p:sp>
          <p:nvSpPr>
            <p:cNvPr id="103" name="TextBox 102"/>
            <p:cNvSpPr txBox="1"/>
            <p:nvPr/>
          </p:nvSpPr>
          <p:spPr>
            <a:xfrm>
              <a:off x="6770360" y="1498837"/>
              <a:ext cx="2388870" cy="397201"/>
            </a:xfrm>
            <a:prstGeom prst="rect">
              <a:avLst/>
            </a:prstGeom>
            <a:noFill/>
          </p:spPr>
          <p:txBody>
            <a:bodyPr wrap="square" tIns="90000" bIns="90000" rtlCol="0" anchor="t">
              <a:spAutoFit/>
            </a:bodyPr>
            <a:lstStyle/>
            <a:p>
              <a:pPr algn="ctr"/>
              <a:r>
                <a:rPr lang="en-US" sz="1400" b="1" dirty="0"/>
                <a:t>xMatters</a:t>
              </a:r>
              <a:r>
                <a:rPr lang="en-US" sz="1400" b="1" baseline="30000" dirty="0"/>
                <a:t>1</a:t>
              </a:r>
            </a:p>
          </p:txBody>
        </p:sp>
        <p:sp>
          <p:nvSpPr>
            <p:cNvPr id="104" name="TextBox 103"/>
            <p:cNvSpPr txBox="1"/>
            <p:nvPr/>
          </p:nvSpPr>
          <p:spPr>
            <a:xfrm>
              <a:off x="7508769" y="872127"/>
              <a:ext cx="912052" cy="735756"/>
            </a:xfrm>
            <a:prstGeom prst="rect">
              <a:avLst/>
            </a:prstGeom>
            <a:noFill/>
          </p:spPr>
          <p:txBody>
            <a:bodyPr wrap="square" tIns="90000" bIns="90000" rtlCol="0" anchor="t">
              <a:spAutoFit/>
            </a:bodyPr>
            <a:lstStyle/>
            <a:p>
              <a:pPr algn="ctr"/>
              <a:r>
                <a:rPr lang="en-US" sz="3600" b="1" dirty="0">
                  <a:solidFill>
                    <a:srgbClr val="99CC00"/>
                  </a:solidFill>
                </a:rPr>
                <a:t>(</a:t>
              </a:r>
              <a:r>
                <a:rPr lang="en-US" sz="3600" b="1" i="1" dirty="0">
                  <a:solidFill>
                    <a:srgbClr val="99CC00"/>
                  </a:solidFill>
                  <a:latin typeface="Times New Roman" panose="02020603050405020304" pitchFamily="18" charset="0"/>
                  <a:cs typeface="Times New Roman" panose="02020603050405020304" pitchFamily="18" charset="0"/>
                </a:rPr>
                <a:t>x</a:t>
              </a:r>
              <a:r>
                <a:rPr lang="en-US" sz="3600" b="1" dirty="0">
                  <a:solidFill>
                    <a:srgbClr val="99CC00"/>
                  </a:solidFill>
                </a:rPr>
                <a:t>)</a:t>
              </a:r>
            </a:p>
          </p:txBody>
        </p:sp>
      </p:grpSp>
      <p:grpSp>
        <p:nvGrpSpPr>
          <p:cNvPr id="30" name="Group 29"/>
          <p:cNvGrpSpPr/>
          <p:nvPr/>
        </p:nvGrpSpPr>
        <p:grpSpPr>
          <a:xfrm>
            <a:off x="1364254" y="2347805"/>
            <a:ext cx="3074105" cy="3004052"/>
            <a:chOff x="6404351" y="2347805"/>
            <a:chExt cx="3074105" cy="3004052"/>
          </a:xfrm>
        </p:grpSpPr>
        <p:pic>
          <p:nvPicPr>
            <p:cNvPr id="19" name="Picture 18"/>
            <p:cNvPicPr>
              <a:picLocks noChangeAspect="1"/>
            </p:cNvPicPr>
            <p:nvPr/>
          </p:nvPicPr>
          <p:blipFill>
            <a:blip r:embed="rId9"/>
            <a:stretch>
              <a:fillRect/>
            </a:stretch>
          </p:blipFill>
          <p:spPr>
            <a:xfrm flipH="1">
              <a:off x="6404351" y="2347805"/>
              <a:ext cx="3074105" cy="3004052"/>
            </a:xfrm>
            <a:prstGeom prst="rect">
              <a:avLst/>
            </a:prstGeom>
          </p:spPr>
        </p:pic>
        <p:sp>
          <p:nvSpPr>
            <p:cNvPr id="22" name="Oval 21"/>
            <p:cNvSpPr/>
            <p:nvPr/>
          </p:nvSpPr>
          <p:spPr>
            <a:xfrm>
              <a:off x="7625443" y="2971800"/>
              <a:ext cx="1240971" cy="1216479"/>
            </a:xfrm>
            <a:prstGeom prst="ellipse">
              <a:avLst/>
            </a:prstGeom>
            <a:solidFill>
              <a:srgbClr val="FB930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900" b="1" dirty="0">
                  <a:solidFill>
                    <a:schemeClr val="tx1"/>
                  </a:solidFill>
                </a:rPr>
                <a:t>Discovery, Dependency Mapping, Monitoring</a:t>
              </a:r>
            </a:p>
          </p:txBody>
        </p:sp>
      </p:grpSp>
      <p:sp>
        <p:nvSpPr>
          <p:cNvPr id="105" name="Right Arrow 104"/>
          <p:cNvSpPr/>
          <p:nvPr/>
        </p:nvSpPr>
        <p:spPr>
          <a:xfrm rot="10800000" flipH="1">
            <a:off x="3646717" y="3215507"/>
            <a:ext cx="1824718" cy="210313"/>
          </a:xfrm>
          <a:prstGeom prst="rightArrow">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107" name="Right Arrow 106"/>
          <p:cNvSpPr/>
          <p:nvPr/>
        </p:nvSpPr>
        <p:spPr>
          <a:xfrm rot="10800000" flipH="1">
            <a:off x="6717850" y="3637600"/>
            <a:ext cx="1371600" cy="210313"/>
          </a:xfrm>
          <a:prstGeom prst="rightArrow">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nvGrpSpPr>
          <p:cNvPr id="110" name="Group 109"/>
          <p:cNvGrpSpPr/>
          <p:nvPr/>
        </p:nvGrpSpPr>
        <p:grpSpPr>
          <a:xfrm>
            <a:off x="8216333" y="2828696"/>
            <a:ext cx="549562" cy="872500"/>
            <a:chOff x="7141365" y="2828693"/>
            <a:chExt cx="549562" cy="872500"/>
          </a:xfrm>
        </p:grpSpPr>
        <p:pic>
          <p:nvPicPr>
            <p:cNvPr id="46" name="Picture 45"/>
            <p:cNvPicPr>
              <a:picLocks noChangeAspect="1"/>
            </p:cNvPicPr>
            <p:nvPr/>
          </p:nvPicPr>
          <p:blipFill>
            <a:blip r:embed="rId10"/>
            <a:stretch>
              <a:fillRect/>
            </a:stretch>
          </p:blipFill>
          <p:spPr>
            <a:xfrm>
              <a:off x="7152483" y="3207670"/>
              <a:ext cx="263663" cy="493523"/>
            </a:xfrm>
            <a:prstGeom prst="rect">
              <a:avLst/>
            </a:prstGeom>
          </p:spPr>
        </p:pic>
        <p:pic>
          <p:nvPicPr>
            <p:cNvPr id="51" name="Picture 50"/>
            <p:cNvPicPr>
              <a:picLocks noChangeAspect="1"/>
            </p:cNvPicPr>
            <p:nvPr/>
          </p:nvPicPr>
          <p:blipFill>
            <a:blip r:embed="rId11"/>
            <a:stretch>
              <a:fillRect/>
            </a:stretch>
          </p:blipFill>
          <p:spPr>
            <a:xfrm>
              <a:off x="7141365" y="2828693"/>
              <a:ext cx="549562" cy="756727"/>
            </a:xfrm>
            <a:prstGeom prst="rect">
              <a:avLst/>
            </a:prstGeom>
          </p:spPr>
        </p:pic>
      </p:grpSp>
      <p:grpSp>
        <p:nvGrpSpPr>
          <p:cNvPr id="109" name="Group 108"/>
          <p:cNvGrpSpPr/>
          <p:nvPr/>
        </p:nvGrpSpPr>
        <p:grpSpPr>
          <a:xfrm>
            <a:off x="8112441" y="3560758"/>
            <a:ext cx="797690" cy="756727"/>
            <a:chOff x="7037473" y="3560753"/>
            <a:chExt cx="797690" cy="756727"/>
          </a:xfrm>
        </p:grpSpPr>
        <p:sp>
          <p:nvSpPr>
            <p:cNvPr id="115" name="Freeform 114"/>
            <p:cNvSpPr/>
            <p:nvPr/>
          </p:nvSpPr>
          <p:spPr>
            <a:xfrm>
              <a:off x="7037473" y="3900242"/>
              <a:ext cx="521378" cy="336835"/>
            </a:xfrm>
            <a:custGeom>
              <a:avLst/>
              <a:gdLst>
                <a:gd name="connsiteX0" fmla="*/ 1185740 w 2724580"/>
                <a:gd name="connsiteY0" fmla="*/ 814049 h 1388533"/>
                <a:gd name="connsiteX1" fmla="*/ 1362290 w 2724580"/>
                <a:gd name="connsiteY1" fmla="*/ 917516 h 1388533"/>
                <a:gd name="connsiteX2" fmla="*/ 1531776 w 2724580"/>
                <a:gd name="connsiteY2" fmla="*/ 818189 h 1388533"/>
                <a:gd name="connsiteX3" fmla="*/ 2504979 w 2724580"/>
                <a:gd name="connsiteY3" fmla="*/ 1388533 h 1388533"/>
                <a:gd name="connsiteX4" fmla="*/ 205472 w 2724580"/>
                <a:gd name="connsiteY4" fmla="*/ 1388533 h 1388533"/>
                <a:gd name="connsiteX5" fmla="*/ 2724580 w 2724580"/>
                <a:gd name="connsiteY5" fmla="*/ 119149 h 1388533"/>
                <a:gd name="connsiteX6" fmla="*/ 2724580 w 2724580"/>
                <a:gd name="connsiteY6" fmla="*/ 1388533 h 1388533"/>
                <a:gd name="connsiteX7" fmla="*/ 2719931 w 2724580"/>
                <a:gd name="connsiteY7" fmla="*/ 1388533 h 1388533"/>
                <a:gd name="connsiteX8" fmla="*/ 1639252 w 2724580"/>
                <a:gd name="connsiteY8" fmla="*/ 755203 h 1388533"/>
                <a:gd name="connsiteX9" fmla="*/ 0 w 2724580"/>
                <a:gd name="connsiteY9" fmla="*/ 119149 h 1388533"/>
                <a:gd name="connsiteX10" fmla="*/ 1085328 w 2724580"/>
                <a:gd name="connsiteY10" fmla="*/ 755203 h 1388533"/>
                <a:gd name="connsiteX11" fmla="*/ 4649 w 2724580"/>
                <a:gd name="connsiteY11" fmla="*/ 1388533 h 1388533"/>
                <a:gd name="connsiteX12" fmla="*/ 0 w 2724580"/>
                <a:gd name="connsiteY12" fmla="*/ 1388533 h 1388533"/>
                <a:gd name="connsiteX13" fmla="*/ 8599 w 2724580"/>
                <a:gd name="connsiteY13" fmla="*/ 0 h 1388533"/>
                <a:gd name="connsiteX14" fmla="*/ 2715984 w 2724580"/>
                <a:gd name="connsiteY14" fmla="*/ 0 h 1388533"/>
                <a:gd name="connsiteX15" fmla="*/ 1362291 w 2724580"/>
                <a:gd name="connsiteY15" fmla="*/ 793329 h 138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4580" h="1388533">
                  <a:moveTo>
                    <a:pt x="1185740" y="814049"/>
                  </a:moveTo>
                  <a:lnTo>
                    <a:pt x="1362290" y="917516"/>
                  </a:lnTo>
                  <a:lnTo>
                    <a:pt x="1531776" y="818189"/>
                  </a:lnTo>
                  <a:lnTo>
                    <a:pt x="2504979" y="1388533"/>
                  </a:lnTo>
                  <a:lnTo>
                    <a:pt x="205472" y="1388533"/>
                  </a:lnTo>
                  <a:close/>
                  <a:moveTo>
                    <a:pt x="2724580" y="119149"/>
                  </a:moveTo>
                  <a:lnTo>
                    <a:pt x="2724580" y="1388533"/>
                  </a:lnTo>
                  <a:lnTo>
                    <a:pt x="2719931" y="1388533"/>
                  </a:lnTo>
                  <a:lnTo>
                    <a:pt x="1639252" y="755203"/>
                  </a:lnTo>
                  <a:close/>
                  <a:moveTo>
                    <a:pt x="0" y="119149"/>
                  </a:moveTo>
                  <a:lnTo>
                    <a:pt x="1085328" y="755203"/>
                  </a:lnTo>
                  <a:lnTo>
                    <a:pt x="4649" y="1388533"/>
                  </a:lnTo>
                  <a:lnTo>
                    <a:pt x="0" y="1388533"/>
                  </a:lnTo>
                  <a:close/>
                  <a:moveTo>
                    <a:pt x="8599" y="0"/>
                  </a:moveTo>
                  <a:lnTo>
                    <a:pt x="2715984" y="0"/>
                  </a:lnTo>
                  <a:lnTo>
                    <a:pt x="1362291" y="793329"/>
                  </a:lnTo>
                  <a:close/>
                </a:path>
              </a:pathLst>
            </a:cu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11"/>
            <a:stretch>
              <a:fillRect/>
            </a:stretch>
          </p:blipFill>
          <p:spPr>
            <a:xfrm>
              <a:off x="7285601" y="3560753"/>
              <a:ext cx="549562" cy="756727"/>
            </a:xfrm>
            <a:prstGeom prst="rect">
              <a:avLst/>
            </a:prstGeom>
          </p:spPr>
        </p:pic>
      </p:grpSp>
      <p:sp>
        <p:nvSpPr>
          <p:cNvPr id="122" name="Freeform 121"/>
          <p:cNvSpPr/>
          <p:nvPr/>
        </p:nvSpPr>
        <p:spPr>
          <a:xfrm rot="21300000">
            <a:off x="9444602" y="2539458"/>
            <a:ext cx="794781" cy="668086"/>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9197530" y="4625236"/>
            <a:ext cx="1288918" cy="551684"/>
            <a:chOff x="4633357" y="3805526"/>
            <a:chExt cx="5601660" cy="2397629"/>
          </a:xfrm>
        </p:grpSpPr>
        <p:sp>
          <p:nvSpPr>
            <p:cNvPr id="124" name="Freeform 123"/>
            <p:cNvSpPr/>
            <p:nvPr/>
          </p:nvSpPr>
          <p:spPr>
            <a:xfrm rot="-300000">
              <a:off x="7639113"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rot="-300000">
              <a:off x="4633357"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rot="-300000">
              <a:off x="6136235" y="4021060"/>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Arrow Connector 119"/>
          <p:cNvCxnSpPr>
            <a:stCxn id="166" idx="6"/>
            <a:endCxn id="122" idx="18"/>
          </p:cNvCxnSpPr>
          <p:nvPr/>
        </p:nvCxnSpPr>
        <p:spPr>
          <a:xfrm flipV="1">
            <a:off x="8711546" y="3139453"/>
            <a:ext cx="754804" cy="50166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171" idx="0"/>
          </p:cNvCxnSpPr>
          <p:nvPr/>
        </p:nvCxnSpPr>
        <p:spPr>
          <a:xfrm>
            <a:off x="8711546" y="3641116"/>
            <a:ext cx="1121970" cy="867385"/>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394726" y="1052817"/>
            <a:ext cx="3708400" cy="5245810"/>
          </a:xfrm>
          <a:prstGeom prst="rect">
            <a:avLst/>
          </a:prstGeom>
          <a:solidFill>
            <a:schemeClr val="bg1">
              <a:alpha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158" name="Rectangle 157"/>
          <p:cNvSpPr/>
          <p:nvPr/>
        </p:nvSpPr>
        <p:spPr>
          <a:xfrm>
            <a:off x="952938" y="1052817"/>
            <a:ext cx="3708400" cy="5192120"/>
          </a:xfrm>
          <a:prstGeom prst="rect">
            <a:avLst/>
          </a:prstGeom>
          <a:solidFill>
            <a:schemeClr val="bg1">
              <a:alpha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38" name="Rectangle 37"/>
          <p:cNvSpPr/>
          <p:nvPr/>
        </p:nvSpPr>
        <p:spPr>
          <a:xfrm>
            <a:off x="4697902" y="999127"/>
            <a:ext cx="2718898" cy="5245810"/>
          </a:xfrm>
          <a:prstGeom prst="rect">
            <a:avLst/>
          </a:prstGeom>
          <a:solidFill>
            <a:schemeClr val="bg1">
              <a:alpha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5" name="TextBox 4"/>
          <p:cNvSpPr txBox="1"/>
          <p:nvPr/>
        </p:nvSpPr>
        <p:spPr>
          <a:xfrm>
            <a:off x="1250448" y="6462753"/>
            <a:ext cx="3074687" cy="320257"/>
          </a:xfrm>
          <a:prstGeom prst="rect">
            <a:avLst/>
          </a:prstGeom>
          <a:noFill/>
        </p:spPr>
        <p:txBody>
          <a:bodyPr wrap="square" tIns="90000" bIns="90000" rtlCol="0" anchor="t">
            <a:spAutoFit/>
          </a:bodyPr>
          <a:lstStyle/>
          <a:p>
            <a:pPr algn="ctr"/>
            <a:r>
              <a:rPr lang="en-US" sz="900" baseline="30000" dirty="0"/>
              <a:t>1</a:t>
            </a:r>
            <a:r>
              <a:rPr lang="en-US" sz="900" dirty="0"/>
              <a:t> new VU instance of xMatters</a:t>
            </a:r>
          </a:p>
        </p:txBody>
      </p:sp>
      <p:sp>
        <p:nvSpPr>
          <p:cNvPr id="39" name="Rectangle 38"/>
          <p:cNvSpPr/>
          <p:nvPr/>
        </p:nvSpPr>
        <p:spPr>
          <a:xfrm>
            <a:off x="1816463" y="6350968"/>
            <a:ext cx="2207184" cy="401625"/>
          </a:xfrm>
          <a:prstGeom prst="rect">
            <a:avLst/>
          </a:prstGeom>
          <a:solidFill>
            <a:schemeClr val="bg1">
              <a:alpha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Tree>
    <p:extLst>
      <p:ext uri="{BB962C8B-B14F-4D97-AF65-F5344CB8AC3E}">
        <p14:creationId xmlns:p14="http://schemas.microsoft.com/office/powerpoint/2010/main" val="18007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8"/>
                                        </p:tgtEl>
                                      </p:cBhvr>
                                    </p:animEffect>
                                    <p:set>
                                      <p:cBhvr>
                                        <p:cTn id="12" dur="1" fill="hold">
                                          <p:stCondLst>
                                            <p:cond delay="499"/>
                                          </p:stCondLst>
                                        </p:cTn>
                                        <p:tgtEl>
                                          <p:spTgt spid="1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0"/>
                                        </p:tgtEl>
                                      </p:cBhvr>
                                    </p:animEffect>
                                    <p:set>
                                      <p:cBhvr>
                                        <p:cTn id="22" dur="1" fill="hold">
                                          <p:stCondLst>
                                            <p:cond delay="499"/>
                                          </p:stCondLst>
                                        </p:cTn>
                                        <p:tgtEl>
                                          <p:spTgt spid="18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7" grpId="0" animBg="1"/>
      <p:bldP spid="180" grpId="0" animBg="1"/>
      <p:bldP spid="158"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8577"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296989" y="1589"/>
                        <a:ext cx="1587" cy="1587"/>
                      </a:xfrm>
                      <a:prstGeom prst="rect">
                        <a:avLst/>
                      </a:prstGeom>
                    </p:spPr>
                  </p:pic>
                </p:oleObj>
              </mc:Fallback>
            </mc:AlternateContent>
          </a:graphicData>
        </a:graphic>
      </p:graphicFrame>
      <p:graphicFrame>
        <p:nvGraphicFramePr>
          <p:cNvPr id="6" name="Table 5"/>
          <p:cNvGraphicFramePr>
            <a:graphicFrameLocks noGrp="1"/>
          </p:cNvGraphicFramePr>
          <p:nvPr>
            <p:extLst/>
          </p:nvPr>
        </p:nvGraphicFramePr>
        <p:xfrm>
          <a:off x="1410140" y="1602691"/>
          <a:ext cx="9107051" cy="4340916"/>
        </p:xfrm>
        <a:graphic>
          <a:graphicData uri="http://schemas.openxmlformats.org/drawingml/2006/table">
            <a:tbl>
              <a:tblPr bandRow="1">
                <a:tableStyleId>{5C22544A-7EE6-4342-B048-85BDC9FD1C3A}</a:tableStyleId>
              </a:tblPr>
              <a:tblGrid>
                <a:gridCol w="1100003"/>
                <a:gridCol w="1143864"/>
                <a:gridCol w="1143864"/>
                <a:gridCol w="1143864"/>
                <a:gridCol w="1143864"/>
                <a:gridCol w="1143864"/>
                <a:gridCol w="1143864"/>
                <a:gridCol w="1143864"/>
              </a:tblGrid>
              <a:tr h="1085229">
                <a:tc>
                  <a:txBody>
                    <a:bodyPr/>
                    <a:lstStyle/>
                    <a:p>
                      <a:pPr algn="ctr"/>
                      <a:r>
                        <a:rPr lang="en-US" sz="1000" b="1" dirty="0" smtClean="0"/>
                        <a:t>Process</a:t>
                      </a:r>
                    </a:p>
                    <a:p>
                      <a:pPr algn="ctr"/>
                      <a:r>
                        <a:rPr lang="en-US" sz="1000" b="1" dirty="0" smtClean="0"/>
                        <a:t>Workshops</a:t>
                      </a:r>
                    </a:p>
                  </a:txBody>
                  <a:tcPr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r>
              <a:tr h="1085229">
                <a:tc>
                  <a:txBody>
                    <a:bodyPr/>
                    <a:lstStyle/>
                    <a:p>
                      <a:pPr algn="ctr"/>
                      <a:r>
                        <a:rPr lang="en-US" sz="1000" b="1" dirty="0" smtClean="0"/>
                        <a:t>Cherwell</a:t>
                      </a:r>
                    </a:p>
                  </a:txBody>
                  <a:tcPr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1800" dirty="0"/>
                    </a:p>
                  </a:txBody>
                  <a:tcPr>
                    <a:lnL w="12700" cap="flat" cmpd="sng" algn="ctr">
                      <a:solidFill>
                        <a:schemeClr val="bg1">
                          <a:lumMod val="6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r>
              <a:tr h="1085229">
                <a:tc>
                  <a:txBody>
                    <a:bodyPr/>
                    <a:lstStyle/>
                    <a:p>
                      <a:pPr algn="ctr"/>
                      <a:r>
                        <a:rPr lang="en-US" sz="1000" b="1" dirty="0" smtClean="0"/>
                        <a:t>FireScope</a:t>
                      </a:r>
                    </a:p>
                  </a:txBody>
                  <a:tcPr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no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r>
              <a:tr h="1085229">
                <a:tc>
                  <a:txBody>
                    <a:bodyPr/>
                    <a:lstStyle/>
                    <a:p>
                      <a:pPr algn="ctr"/>
                      <a:r>
                        <a:rPr lang="en-US" sz="1000" b="1" dirty="0" smtClean="0"/>
                        <a:t>xMatters</a:t>
                      </a:r>
                    </a:p>
                  </a:txBody>
                  <a:tcPr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lang="en-US" sz="900" dirty="0"/>
                    </a:p>
                  </a:txBody>
                  <a:tcPr>
                    <a:lnL w="12700" cap="flat" cmpd="sng" algn="ctr">
                      <a:solidFill>
                        <a:schemeClr val="bg1">
                          <a:lumMod val="6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r>
            </a:tbl>
          </a:graphicData>
        </a:graphic>
      </p:graphicFrame>
      <p:sp>
        <p:nvSpPr>
          <p:cNvPr id="11" name="Pentagon 10"/>
          <p:cNvSpPr/>
          <p:nvPr/>
        </p:nvSpPr>
        <p:spPr>
          <a:xfrm>
            <a:off x="7029461" y="1012291"/>
            <a:ext cx="3487729" cy="228600"/>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a:solidFill>
                  <a:srgbClr val="FFFFFF"/>
                </a:solidFill>
              </a:rPr>
              <a:t>FY18</a:t>
            </a:r>
          </a:p>
        </p:txBody>
      </p:sp>
      <p:sp>
        <p:nvSpPr>
          <p:cNvPr id="12" name="Pentagon 11"/>
          <p:cNvSpPr/>
          <p:nvPr/>
        </p:nvSpPr>
        <p:spPr>
          <a:xfrm>
            <a:off x="2499666" y="1006276"/>
            <a:ext cx="4631050" cy="228600"/>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a:solidFill>
                  <a:srgbClr val="FFFFFF"/>
                </a:solidFill>
              </a:rPr>
              <a:t>FY17</a:t>
            </a:r>
            <a:endParaRPr lang="en-US" sz="1200" b="1" dirty="0">
              <a:solidFill>
                <a:srgbClr val="FFFFFF"/>
              </a:solidFill>
            </a:endParaRPr>
          </a:p>
        </p:txBody>
      </p:sp>
      <p:sp>
        <p:nvSpPr>
          <p:cNvPr id="30" name="Pentagon 29"/>
          <p:cNvSpPr/>
          <p:nvPr/>
        </p:nvSpPr>
        <p:spPr>
          <a:xfrm>
            <a:off x="2909496" y="3984660"/>
            <a:ext cx="4600769" cy="634909"/>
          </a:xfrm>
          <a:prstGeom prst="homePlate">
            <a:avLst/>
          </a:prstGeom>
          <a:solidFill>
            <a:srgbClr val="FB9309"/>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r>
              <a:rPr lang="en-US" sz="900" b="1" dirty="0">
                <a:solidFill>
                  <a:schemeClr val="bg1"/>
                </a:solidFill>
              </a:rPr>
              <a:t>                                                         Dependency Mapping </a:t>
            </a:r>
          </a:p>
          <a:p>
            <a:pPr algn="ctr"/>
            <a:r>
              <a:rPr lang="en-US" sz="900" b="1" dirty="0">
                <a:solidFill>
                  <a:schemeClr val="bg1"/>
                </a:solidFill>
              </a:rPr>
              <a:t>                                                       &amp; Event Monitoring</a:t>
            </a:r>
          </a:p>
        </p:txBody>
      </p:sp>
      <p:sp>
        <p:nvSpPr>
          <p:cNvPr id="24" name="Pentagon 23"/>
          <p:cNvSpPr/>
          <p:nvPr/>
        </p:nvSpPr>
        <p:spPr>
          <a:xfrm>
            <a:off x="2577318" y="2829621"/>
            <a:ext cx="7789895" cy="634909"/>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r>
              <a:rPr lang="en-US" sz="900" b="1" dirty="0">
                <a:solidFill>
                  <a:schemeClr val="bg1"/>
                </a:solidFill>
              </a:rPr>
              <a:t>                                                                                                                                     </a:t>
            </a:r>
            <a:r>
              <a:rPr lang="en-US" sz="900" b="1" dirty="0" smtClean="0">
                <a:solidFill>
                  <a:schemeClr val="bg1"/>
                </a:solidFill>
              </a:rPr>
              <a:t>                                               </a:t>
            </a:r>
            <a:r>
              <a:rPr lang="en-US" sz="900" b="1" dirty="0">
                <a:solidFill>
                  <a:schemeClr val="bg1"/>
                </a:solidFill>
              </a:rPr>
              <a:t>Problem &amp; Knowledge</a:t>
            </a:r>
          </a:p>
        </p:txBody>
      </p:sp>
      <p:sp>
        <p:nvSpPr>
          <p:cNvPr id="34" name="Pentagon 33"/>
          <p:cNvSpPr/>
          <p:nvPr/>
        </p:nvSpPr>
        <p:spPr>
          <a:xfrm>
            <a:off x="2499668" y="1785518"/>
            <a:ext cx="155301" cy="634909"/>
          </a:xfrm>
          <a:prstGeom prst="homePlate">
            <a:avLst/>
          </a:prstGeom>
          <a:solidFill>
            <a:srgbClr val="00B0F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1000" dirty="0">
              <a:solidFill>
                <a:srgbClr val="000000"/>
              </a:solidFill>
            </a:endParaRPr>
          </a:p>
        </p:txBody>
      </p:sp>
      <p:grpSp>
        <p:nvGrpSpPr>
          <p:cNvPr id="9" name="Group 8"/>
          <p:cNvGrpSpPr/>
          <p:nvPr/>
        </p:nvGrpSpPr>
        <p:grpSpPr>
          <a:xfrm>
            <a:off x="2499666" y="1364187"/>
            <a:ext cx="7867546" cy="228600"/>
            <a:chOff x="1204266" y="1364187"/>
            <a:chExt cx="7867546" cy="228600"/>
          </a:xfrm>
        </p:grpSpPr>
        <p:sp>
          <p:nvSpPr>
            <p:cNvPr id="3" name="Rectangle 2"/>
            <p:cNvSpPr/>
            <p:nvPr/>
          </p:nvSpPr>
          <p:spPr>
            <a:xfrm>
              <a:off x="1204266" y="1364187"/>
              <a:ext cx="2296923" cy="2286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tx1"/>
                  </a:solidFill>
                </a:rPr>
                <a:t>Phase 1</a:t>
              </a:r>
            </a:p>
          </p:txBody>
        </p:sp>
        <p:sp>
          <p:nvSpPr>
            <p:cNvPr id="18" name="Rectangle 17"/>
            <p:cNvSpPr/>
            <p:nvPr/>
          </p:nvSpPr>
          <p:spPr>
            <a:xfrm>
              <a:off x="6197372" y="1364187"/>
              <a:ext cx="2874440" cy="228600"/>
            </a:xfrm>
            <a:prstGeom prst="rect">
              <a:avLst/>
            </a:prstGeom>
            <a:solidFill>
              <a:schemeClr val="bg1">
                <a:lumMod val="6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tx1"/>
                  </a:solidFill>
                </a:rPr>
                <a:t>Phase 3</a:t>
              </a:r>
            </a:p>
          </p:txBody>
        </p:sp>
        <p:sp>
          <p:nvSpPr>
            <p:cNvPr id="19" name="Rectangle 18"/>
            <p:cNvSpPr/>
            <p:nvPr/>
          </p:nvSpPr>
          <p:spPr>
            <a:xfrm>
              <a:off x="3501189" y="1364187"/>
              <a:ext cx="2696183" cy="22860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tx1"/>
                  </a:solidFill>
                </a:rPr>
                <a:t>Phase 2</a:t>
              </a:r>
            </a:p>
          </p:txBody>
        </p:sp>
      </p:grpSp>
      <p:sp>
        <p:nvSpPr>
          <p:cNvPr id="21" name="Pentagon 20"/>
          <p:cNvSpPr/>
          <p:nvPr/>
        </p:nvSpPr>
        <p:spPr>
          <a:xfrm>
            <a:off x="5071872" y="5009854"/>
            <a:ext cx="2438393" cy="634909"/>
          </a:xfrm>
          <a:prstGeom prst="homePlate">
            <a:avLst/>
          </a:prstGeom>
          <a:solidFill>
            <a:srgbClr val="00336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r>
              <a:rPr lang="en-US" sz="900" b="1" dirty="0">
                <a:solidFill>
                  <a:schemeClr val="bg1"/>
                </a:solidFill>
              </a:rPr>
              <a:t>Alerting &amp; Notifications</a:t>
            </a:r>
          </a:p>
        </p:txBody>
      </p:sp>
      <p:sp>
        <p:nvSpPr>
          <p:cNvPr id="23" name="Pentagon 22"/>
          <p:cNvSpPr/>
          <p:nvPr/>
        </p:nvSpPr>
        <p:spPr>
          <a:xfrm>
            <a:off x="4815192" y="1784467"/>
            <a:ext cx="155301" cy="634909"/>
          </a:xfrm>
          <a:prstGeom prst="homePlate">
            <a:avLst/>
          </a:prstGeom>
          <a:solidFill>
            <a:srgbClr val="00B0F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1000" dirty="0">
              <a:solidFill>
                <a:srgbClr val="000000"/>
              </a:solidFill>
            </a:endParaRPr>
          </a:p>
        </p:txBody>
      </p:sp>
      <p:sp>
        <p:nvSpPr>
          <p:cNvPr id="25" name="Pentagon 24"/>
          <p:cNvSpPr/>
          <p:nvPr/>
        </p:nvSpPr>
        <p:spPr>
          <a:xfrm>
            <a:off x="7510267" y="1780861"/>
            <a:ext cx="155301" cy="634909"/>
          </a:xfrm>
          <a:prstGeom prst="homePlate">
            <a:avLst/>
          </a:prstGeom>
          <a:solidFill>
            <a:srgbClr val="00B0F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1000" dirty="0">
              <a:solidFill>
                <a:srgbClr val="000000"/>
              </a:solidFill>
            </a:endParaRPr>
          </a:p>
        </p:txBody>
      </p:sp>
      <p:sp>
        <p:nvSpPr>
          <p:cNvPr id="27" name="Pentagon 26"/>
          <p:cNvSpPr/>
          <p:nvPr/>
        </p:nvSpPr>
        <p:spPr>
          <a:xfrm>
            <a:off x="4414140" y="2829621"/>
            <a:ext cx="3078633" cy="634909"/>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r>
              <a:rPr lang="en-US" sz="900" b="1" dirty="0">
                <a:solidFill>
                  <a:schemeClr val="bg1"/>
                </a:solidFill>
              </a:rPr>
              <a:t>   Incident, Request, &amp; Asset</a:t>
            </a:r>
          </a:p>
        </p:txBody>
      </p:sp>
      <p:sp>
        <p:nvSpPr>
          <p:cNvPr id="26" name="Pentagon 25"/>
          <p:cNvSpPr/>
          <p:nvPr/>
        </p:nvSpPr>
        <p:spPr>
          <a:xfrm>
            <a:off x="2577318" y="2829621"/>
            <a:ext cx="2219272" cy="634909"/>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r>
              <a:rPr lang="en-US" sz="900" b="1" dirty="0">
                <a:solidFill>
                  <a:schemeClr val="bg1"/>
                </a:solidFill>
              </a:rPr>
              <a:t>Change &amp; Configuration</a:t>
            </a:r>
          </a:p>
        </p:txBody>
      </p:sp>
      <p:sp>
        <p:nvSpPr>
          <p:cNvPr id="28" name="Pentagon 27"/>
          <p:cNvSpPr/>
          <p:nvPr/>
        </p:nvSpPr>
        <p:spPr>
          <a:xfrm>
            <a:off x="2909498" y="3984660"/>
            <a:ext cx="1887093" cy="634909"/>
          </a:xfrm>
          <a:prstGeom prst="homePlate">
            <a:avLst/>
          </a:prstGeom>
          <a:solidFill>
            <a:srgbClr val="FB9309"/>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r>
              <a:rPr lang="en-US" sz="900" b="1" dirty="0">
                <a:solidFill>
                  <a:schemeClr val="bg1"/>
                </a:solidFill>
              </a:rPr>
              <a:t>Discovery &amp; Database Population</a:t>
            </a:r>
          </a:p>
        </p:txBody>
      </p:sp>
      <p:grpSp>
        <p:nvGrpSpPr>
          <p:cNvPr id="5" name="Group 4"/>
          <p:cNvGrpSpPr/>
          <p:nvPr/>
        </p:nvGrpSpPr>
        <p:grpSpPr>
          <a:xfrm>
            <a:off x="4648200" y="1686425"/>
            <a:ext cx="861392" cy="4876437"/>
            <a:chOff x="3220279" y="1686423"/>
            <a:chExt cx="861392" cy="4876437"/>
          </a:xfrm>
        </p:grpSpPr>
        <p:cxnSp>
          <p:nvCxnSpPr>
            <p:cNvPr id="15" name="Straight Connector 14"/>
            <p:cNvCxnSpPr/>
            <p:nvPr/>
          </p:nvCxnSpPr>
          <p:spPr>
            <a:xfrm>
              <a:off x="3664227" y="1686423"/>
              <a:ext cx="0" cy="457200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20279" y="6165659"/>
              <a:ext cx="861392" cy="397201"/>
            </a:xfrm>
            <a:prstGeom prst="rect">
              <a:avLst/>
            </a:prstGeom>
            <a:noFill/>
          </p:spPr>
          <p:txBody>
            <a:bodyPr wrap="square" tIns="90000" bIns="90000" rtlCol="0" anchor="t">
              <a:spAutoFit/>
            </a:bodyPr>
            <a:lstStyle/>
            <a:p>
              <a:pPr algn="ctr"/>
              <a:r>
                <a:rPr lang="en-US" sz="1400" b="1" dirty="0">
                  <a:solidFill>
                    <a:schemeClr val="bg1">
                      <a:lumMod val="65000"/>
                    </a:schemeClr>
                  </a:solidFill>
                </a:rPr>
                <a:t>Today</a:t>
              </a:r>
            </a:p>
          </p:txBody>
        </p:sp>
      </p:grpSp>
      <p:sp>
        <p:nvSpPr>
          <p:cNvPr id="4" name="Title 3"/>
          <p:cNvSpPr>
            <a:spLocks noGrp="1"/>
          </p:cNvSpPr>
          <p:nvPr>
            <p:ph type="title"/>
          </p:nvPr>
        </p:nvSpPr>
        <p:spPr/>
        <p:txBody>
          <a:bodyPr>
            <a:normAutofit fontScale="90000"/>
          </a:bodyPr>
          <a:lstStyle/>
          <a:p>
            <a:r>
              <a:rPr lang="en-US" dirty="0"/>
              <a:t>Implementation will occur in three phases over 21 months</a:t>
            </a:r>
          </a:p>
        </p:txBody>
      </p:sp>
    </p:spTree>
    <p:extLst>
      <p:ext uri="{BB962C8B-B14F-4D97-AF65-F5344CB8AC3E}">
        <p14:creationId xmlns:p14="http://schemas.microsoft.com/office/powerpoint/2010/main" val="134897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P spid="34" grpId="0" animBg="1"/>
      <p:bldP spid="21" grpId="0" animBg="1"/>
      <p:bldP spid="23" grpId="0" animBg="1"/>
      <p:bldP spid="25" grpId="0" animBg="1"/>
      <p:bldP spid="27" grpId="0" animBg="1"/>
      <p:bldP spid="2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1 – Change </a:t>
            </a:r>
            <a:r>
              <a:rPr lang="en-US" dirty="0"/>
              <a:t>&amp;</a:t>
            </a:r>
            <a:r>
              <a:rPr lang="en-US" dirty="0" smtClean="0"/>
              <a:t> Configuration Management</a:t>
            </a:r>
            <a:endParaRPr lang="en-US" dirty="0"/>
          </a:p>
        </p:txBody>
      </p:sp>
      <p:sp>
        <p:nvSpPr>
          <p:cNvPr id="6" name="AutoShape 129" descr="http://downloadicons.net/sites/default/files/database-icon-78791.png"/>
          <p:cNvSpPr>
            <a:spLocks noChangeAspect="1" noChangeArrowheads="1"/>
          </p:cNvSpPr>
          <p:nvPr/>
        </p:nvSpPr>
        <p:spPr bwMode="auto">
          <a:xfrm>
            <a:off x="1450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6499622" y="2168061"/>
            <a:ext cx="2966936" cy="3400406"/>
            <a:chOff x="1116695" y="2168061"/>
            <a:chExt cx="2966936" cy="3400406"/>
          </a:xfrm>
        </p:grpSpPr>
        <p:sp>
          <p:nvSpPr>
            <p:cNvPr id="62" name="Freeform 61"/>
            <p:cNvSpPr/>
            <p:nvPr/>
          </p:nvSpPr>
          <p:spPr>
            <a:xfrm>
              <a:off x="1365723" y="2168061"/>
              <a:ext cx="2468880" cy="2468880"/>
            </a:xfrm>
            <a:custGeom>
              <a:avLst/>
              <a:gdLst>
                <a:gd name="connsiteX0" fmla="*/ 1058842 w 1770822"/>
                <a:gd name="connsiteY0" fmla="*/ 0 h 1656721"/>
                <a:gd name="connsiteX1" fmla="*/ 1204890 w 1770822"/>
                <a:gd name="connsiteY1" fmla="*/ 146047 h 1656721"/>
                <a:gd name="connsiteX2" fmla="*/ 1115691 w 1770822"/>
                <a:gd name="connsiteY2" fmla="*/ 280617 h 1656721"/>
                <a:gd name="connsiteX3" fmla="*/ 1065969 w 1770822"/>
                <a:gd name="connsiteY3" fmla="*/ 290656 h 1656721"/>
                <a:gd name="connsiteX4" fmla="*/ 967282 w 1770822"/>
                <a:gd name="connsiteY4" fmla="*/ 650484 h 1656721"/>
                <a:gd name="connsiteX5" fmla="*/ 976196 w 1770822"/>
                <a:gd name="connsiteY5" fmla="*/ 654770 h 1656721"/>
                <a:gd name="connsiteX6" fmla="*/ 1029109 w 1770822"/>
                <a:gd name="connsiteY6" fmla="*/ 719027 h 1656721"/>
                <a:gd name="connsiteX7" fmla="*/ 1034248 w 1770822"/>
                <a:gd name="connsiteY7" fmla="*/ 744477 h 1656721"/>
                <a:gd name="connsiteX8" fmla="*/ 1481381 w 1770822"/>
                <a:gd name="connsiteY8" fmla="*/ 744477 h 1656721"/>
                <a:gd name="connsiteX9" fmla="*/ 1490205 w 1770822"/>
                <a:gd name="connsiteY9" fmla="*/ 700771 h 1656721"/>
                <a:gd name="connsiteX10" fmla="*/ 1624775 w 1770822"/>
                <a:gd name="connsiteY10" fmla="*/ 611571 h 1656721"/>
                <a:gd name="connsiteX11" fmla="*/ 1770822 w 1770822"/>
                <a:gd name="connsiteY11" fmla="*/ 757618 h 1656721"/>
                <a:gd name="connsiteX12" fmla="*/ 1624775 w 1770822"/>
                <a:gd name="connsiteY12" fmla="*/ 903665 h 1656721"/>
                <a:gd name="connsiteX13" fmla="*/ 1490205 w 1770822"/>
                <a:gd name="connsiteY13" fmla="*/ 814467 h 1656721"/>
                <a:gd name="connsiteX14" fmla="*/ 1488287 w 1770822"/>
                <a:gd name="connsiteY14" fmla="*/ 804963 h 1656721"/>
                <a:gd name="connsiteX15" fmla="*/ 1034713 w 1770822"/>
                <a:gd name="connsiteY15" fmla="*/ 804963 h 1656721"/>
                <a:gd name="connsiteX16" fmla="*/ 1029109 w 1770822"/>
                <a:gd name="connsiteY16" fmla="*/ 832723 h 1656721"/>
                <a:gd name="connsiteX17" fmla="*/ 951388 w 1770822"/>
                <a:gd name="connsiteY17" fmla="*/ 910444 h 1656721"/>
                <a:gd name="connsiteX18" fmla="*/ 910421 w 1770822"/>
                <a:gd name="connsiteY18" fmla="*/ 918716 h 1656721"/>
                <a:gd name="connsiteX19" fmla="*/ 840998 w 1770822"/>
                <a:gd name="connsiteY19" fmla="*/ 1375932 h 1656721"/>
                <a:gd name="connsiteX20" fmla="*/ 841852 w 1770822"/>
                <a:gd name="connsiteY20" fmla="*/ 1376104 h 1656721"/>
                <a:gd name="connsiteX21" fmla="*/ 931051 w 1770822"/>
                <a:gd name="connsiteY21" fmla="*/ 1510674 h 1656721"/>
                <a:gd name="connsiteX22" fmla="*/ 785004 w 1770822"/>
                <a:gd name="connsiteY22" fmla="*/ 1656721 h 1656721"/>
                <a:gd name="connsiteX23" fmla="*/ 638957 w 1770822"/>
                <a:gd name="connsiteY23" fmla="*/ 1510674 h 1656721"/>
                <a:gd name="connsiteX24" fmla="*/ 728156 w 1770822"/>
                <a:gd name="connsiteY24" fmla="*/ 1376104 h 1656721"/>
                <a:gd name="connsiteX25" fmla="*/ 781426 w 1770822"/>
                <a:gd name="connsiteY25" fmla="*/ 1365349 h 1656721"/>
                <a:gd name="connsiteX26" fmla="*/ 850116 w 1770822"/>
                <a:gd name="connsiteY26" fmla="*/ 912952 h 1656721"/>
                <a:gd name="connsiteX27" fmla="*/ 837692 w 1770822"/>
                <a:gd name="connsiteY27" fmla="*/ 910444 h 1656721"/>
                <a:gd name="connsiteX28" fmla="*/ 748492 w 1770822"/>
                <a:gd name="connsiteY28" fmla="*/ 775874 h 1656721"/>
                <a:gd name="connsiteX29" fmla="*/ 753639 w 1770822"/>
                <a:gd name="connsiteY29" fmla="*/ 750383 h 1656721"/>
                <a:gd name="connsiteX30" fmla="*/ 251388 w 1770822"/>
                <a:gd name="connsiteY30" fmla="*/ 574854 h 1656721"/>
                <a:gd name="connsiteX31" fmla="*/ 249318 w 1770822"/>
                <a:gd name="connsiteY31" fmla="*/ 577923 h 1656721"/>
                <a:gd name="connsiteX32" fmla="*/ 146048 w 1770822"/>
                <a:gd name="connsiteY32" fmla="*/ 620699 h 1656721"/>
                <a:gd name="connsiteX33" fmla="*/ 0 w 1770822"/>
                <a:gd name="connsiteY33" fmla="*/ 474652 h 1656721"/>
                <a:gd name="connsiteX34" fmla="*/ 146048 w 1770822"/>
                <a:gd name="connsiteY34" fmla="*/ 328605 h 1656721"/>
                <a:gd name="connsiteX35" fmla="*/ 292095 w 1770822"/>
                <a:gd name="connsiteY35" fmla="*/ 474652 h 1656721"/>
                <a:gd name="connsiteX36" fmla="*/ 282598 w 1770822"/>
                <a:gd name="connsiteY36" fmla="*/ 521688 h 1656721"/>
                <a:gd name="connsiteX37" fmla="*/ 776614 w 1770822"/>
                <a:gd name="connsiteY37" fmla="*/ 694339 h 1656721"/>
                <a:gd name="connsiteX38" fmla="*/ 791269 w 1770822"/>
                <a:gd name="connsiteY38" fmla="*/ 672604 h 1656721"/>
                <a:gd name="connsiteX39" fmla="*/ 894539 w 1770822"/>
                <a:gd name="connsiteY39" fmla="*/ 629827 h 1656721"/>
                <a:gd name="connsiteX40" fmla="*/ 909602 w 1770822"/>
                <a:gd name="connsiteY40" fmla="*/ 632105 h 1656721"/>
                <a:gd name="connsiteX41" fmla="*/ 1005792 w 1770822"/>
                <a:gd name="connsiteY41" fmla="*/ 281384 h 1656721"/>
                <a:gd name="connsiteX42" fmla="*/ 1001995 w 1770822"/>
                <a:gd name="connsiteY42" fmla="*/ 280617 h 1656721"/>
                <a:gd name="connsiteX43" fmla="*/ 912795 w 1770822"/>
                <a:gd name="connsiteY43" fmla="*/ 146047 h 1656721"/>
                <a:gd name="connsiteX44" fmla="*/ 1058842 w 1770822"/>
                <a:gd name="connsiteY44" fmla="*/ 0 h 165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70822" h="1656721">
                  <a:moveTo>
                    <a:pt x="1058842" y="0"/>
                  </a:moveTo>
                  <a:cubicBezTo>
                    <a:pt x="1139502" y="0"/>
                    <a:pt x="1204890" y="65388"/>
                    <a:pt x="1204890" y="146047"/>
                  </a:cubicBezTo>
                  <a:cubicBezTo>
                    <a:pt x="1204890" y="206541"/>
                    <a:pt x="1168109" y="258445"/>
                    <a:pt x="1115691" y="280617"/>
                  </a:cubicBezTo>
                  <a:lnTo>
                    <a:pt x="1065969" y="290656"/>
                  </a:lnTo>
                  <a:lnTo>
                    <a:pt x="967282" y="650484"/>
                  </a:lnTo>
                  <a:lnTo>
                    <a:pt x="976196" y="654770"/>
                  </a:lnTo>
                  <a:cubicBezTo>
                    <a:pt x="999505" y="670517"/>
                    <a:pt x="1018024" y="692817"/>
                    <a:pt x="1029109" y="719027"/>
                  </a:cubicBezTo>
                  <a:lnTo>
                    <a:pt x="1034248" y="744477"/>
                  </a:lnTo>
                  <a:lnTo>
                    <a:pt x="1481381" y="744477"/>
                  </a:lnTo>
                  <a:lnTo>
                    <a:pt x="1490205" y="700771"/>
                  </a:lnTo>
                  <a:cubicBezTo>
                    <a:pt x="1512376" y="648352"/>
                    <a:pt x="1564281" y="611571"/>
                    <a:pt x="1624775" y="611571"/>
                  </a:cubicBezTo>
                  <a:cubicBezTo>
                    <a:pt x="1705434" y="611571"/>
                    <a:pt x="1770822" y="676959"/>
                    <a:pt x="1770822" y="757618"/>
                  </a:cubicBezTo>
                  <a:cubicBezTo>
                    <a:pt x="1770822" y="838278"/>
                    <a:pt x="1705434" y="903665"/>
                    <a:pt x="1624775" y="903665"/>
                  </a:cubicBezTo>
                  <a:cubicBezTo>
                    <a:pt x="1564281" y="903665"/>
                    <a:pt x="1512376" y="866885"/>
                    <a:pt x="1490205" y="814467"/>
                  </a:cubicBezTo>
                  <a:lnTo>
                    <a:pt x="1488287" y="804963"/>
                  </a:lnTo>
                  <a:lnTo>
                    <a:pt x="1034713" y="804963"/>
                  </a:lnTo>
                  <a:lnTo>
                    <a:pt x="1029109" y="832723"/>
                  </a:lnTo>
                  <a:cubicBezTo>
                    <a:pt x="1014328" y="867668"/>
                    <a:pt x="986334" y="895663"/>
                    <a:pt x="951388" y="910444"/>
                  </a:cubicBezTo>
                  <a:lnTo>
                    <a:pt x="910421" y="918716"/>
                  </a:lnTo>
                  <a:lnTo>
                    <a:pt x="840998" y="1375932"/>
                  </a:lnTo>
                  <a:lnTo>
                    <a:pt x="841852" y="1376104"/>
                  </a:lnTo>
                  <a:cubicBezTo>
                    <a:pt x="894271" y="1398275"/>
                    <a:pt x="931051" y="1450180"/>
                    <a:pt x="931051" y="1510674"/>
                  </a:cubicBezTo>
                  <a:cubicBezTo>
                    <a:pt x="931051" y="1591333"/>
                    <a:pt x="865663" y="1656721"/>
                    <a:pt x="785004" y="1656721"/>
                  </a:cubicBezTo>
                  <a:cubicBezTo>
                    <a:pt x="704345" y="1656721"/>
                    <a:pt x="638957" y="1591333"/>
                    <a:pt x="638957" y="1510674"/>
                  </a:cubicBezTo>
                  <a:cubicBezTo>
                    <a:pt x="638957" y="1450180"/>
                    <a:pt x="675738" y="1398275"/>
                    <a:pt x="728156" y="1376104"/>
                  </a:cubicBezTo>
                  <a:lnTo>
                    <a:pt x="781426" y="1365349"/>
                  </a:lnTo>
                  <a:lnTo>
                    <a:pt x="850116" y="912952"/>
                  </a:lnTo>
                  <a:lnTo>
                    <a:pt x="837692" y="910444"/>
                  </a:lnTo>
                  <a:cubicBezTo>
                    <a:pt x="785273" y="888273"/>
                    <a:pt x="748492" y="836368"/>
                    <a:pt x="748492" y="775874"/>
                  </a:cubicBezTo>
                  <a:lnTo>
                    <a:pt x="753639" y="750383"/>
                  </a:lnTo>
                  <a:lnTo>
                    <a:pt x="251388" y="574854"/>
                  </a:lnTo>
                  <a:lnTo>
                    <a:pt x="249318" y="577923"/>
                  </a:lnTo>
                  <a:cubicBezTo>
                    <a:pt x="222890" y="604352"/>
                    <a:pt x="186378" y="620699"/>
                    <a:pt x="146048" y="620699"/>
                  </a:cubicBezTo>
                  <a:cubicBezTo>
                    <a:pt x="65388" y="620699"/>
                    <a:pt x="0" y="555311"/>
                    <a:pt x="0" y="474652"/>
                  </a:cubicBezTo>
                  <a:cubicBezTo>
                    <a:pt x="0" y="393993"/>
                    <a:pt x="65388" y="328605"/>
                    <a:pt x="146048" y="328605"/>
                  </a:cubicBezTo>
                  <a:cubicBezTo>
                    <a:pt x="226707" y="328605"/>
                    <a:pt x="292095" y="393993"/>
                    <a:pt x="292095" y="474652"/>
                  </a:cubicBezTo>
                  <a:lnTo>
                    <a:pt x="282598" y="521688"/>
                  </a:lnTo>
                  <a:lnTo>
                    <a:pt x="776614" y="694339"/>
                  </a:lnTo>
                  <a:lnTo>
                    <a:pt x="791269" y="672604"/>
                  </a:lnTo>
                  <a:cubicBezTo>
                    <a:pt x="817698" y="646174"/>
                    <a:pt x="854210" y="629827"/>
                    <a:pt x="894539" y="629827"/>
                  </a:cubicBezTo>
                  <a:lnTo>
                    <a:pt x="909602" y="632105"/>
                  </a:lnTo>
                  <a:lnTo>
                    <a:pt x="1005792" y="281384"/>
                  </a:lnTo>
                  <a:lnTo>
                    <a:pt x="1001995" y="280617"/>
                  </a:lnTo>
                  <a:cubicBezTo>
                    <a:pt x="949577" y="258445"/>
                    <a:pt x="912795" y="206541"/>
                    <a:pt x="912795" y="146047"/>
                  </a:cubicBezTo>
                  <a:cubicBezTo>
                    <a:pt x="912795" y="65388"/>
                    <a:pt x="978183" y="0"/>
                    <a:pt x="1058842" y="0"/>
                  </a:cubicBezTo>
                  <a:close/>
                </a:path>
              </a:pathLst>
            </a:custGeom>
            <a:solidFill>
              <a:srgbClr val="20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116695" y="4955822"/>
              <a:ext cx="2966936" cy="612645"/>
            </a:xfrm>
            <a:prstGeom prst="rect">
              <a:avLst/>
            </a:prstGeom>
            <a:noFill/>
          </p:spPr>
          <p:txBody>
            <a:bodyPr wrap="square" tIns="90000" bIns="90000" rtlCol="0" anchor="t">
              <a:spAutoFit/>
            </a:bodyPr>
            <a:lstStyle/>
            <a:p>
              <a:pPr algn="ctr"/>
              <a:r>
                <a:rPr lang="en-US" sz="2800" dirty="0"/>
                <a:t>Configuration</a:t>
              </a:r>
            </a:p>
          </p:txBody>
        </p:sp>
      </p:grpSp>
      <p:grpSp>
        <p:nvGrpSpPr>
          <p:cNvPr id="3" name="Group 2"/>
          <p:cNvGrpSpPr/>
          <p:nvPr/>
        </p:nvGrpSpPr>
        <p:grpSpPr>
          <a:xfrm>
            <a:off x="2613422" y="2168060"/>
            <a:ext cx="2966936" cy="3394762"/>
            <a:chOff x="5204222" y="2168060"/>
            <a:chExt cx="2966936" cy="3394762"/>
          </a:xfrm>
        </p:grpSpPr>
        <p:sp>
          <p:nvSpPr>
            <p:cNvPr id="66" name="Freeform 65"/>
            <p:cNvSpPr/>
            <p:nvPr/>
          </p:nvSpPr>
          <p:spPr>
            <a:xfrm rot="2700000">
              <a:off x="5566145" y="2168060"/>
              <a:ext cx="2468880" cy="2468880"/>
            </a:xfrm>
            <a:custGeom>
              <a:avLst/>
              <a:gdLst>
                <a:gd name="connsiteX0" fmla="*/ 2512987 w 5918102"/>
                <a:gd name="connsiteY0" fmla="*/ 4032664 h 6054672"/>
                <a:gd name="connsiteX1" fmla="*/ 3397407 w 5918102"/>
                <a:gd name="connsiteY1" fmla="*/ 4032664 h 6054672"/>
                <a:gd name="connsiteX2" fmla="*/ 3472984 w 5918102"/>
                <a:gd name="connsiteY2" fmla="*/ 6054672 h 6054672"/>
                <a:gd name="connsiteX3" fmla="*/ 2437410 w 5918102"/>
                <a:gd name="connsiteY3" fmla="*/ 6054672 h 6054672"/>
                <a:gd name="connsiteX4" fmla="*/ 1563821 w 5918102"/>
                <a:gd name="connsiteY4" fmla="*/ 2956713 h 6054672"/>
                <a:gd name="connsiteX5" fmla="*/ 1681922 w 5918102"/>
                <a:gd name="connsiteY5" fmla="*/ 2907794 h 6054672"/>
                <a:gd name="connsiteX6" fmla="*/ 5751082 w 5918102"/>
                <a:gd name="connsiteY6" fmla="*/ 2907794 h 6054672"/>
                <a:gd name="connsiteX7" fmla="*/ 5918102 w 5918102"/>
                <a:gd name="connsiteY7" fmla="*/ 3074814 h 6054672"/>
                <a:gd name="connsiteX8" fmla="*/ 5918102 w 5918102"/>
                <a:gd name="connsiteY8" fmla="*/ 3742872 h 6054672"/>
                <a:gd name="connsiteX9" fmla="*/ 5751082 w 5918102"/>
                <a:gd name="connsiteY9" fmla="*/ 3909892 h 6054672"/>
                <a:gd name="connsiteX10" fmla="*/ 1681922 w 5918102"/>
                <a:gd name="connsiteY10" fmla="*/ 3909893 h 6054672"/>
                <a:gd name="connsiteX11" fmla="*/ 1514902 w 5918102"/>
                <a:gd name="connsiteY11" fmla="*/ 3742873 h 6054672"/>
                <a:gd name="connsiteX12" fmla="*/ 1514902 w 5918102"/>
                <a:gd name="connsiteY12" fmla="*/ 3074814 h 6054672"/>
                <a:gd name="connsiteX13" fmla="*/ 1563821 w 5918102"/>
                <a:gd name="connsiteY13" fmla="*/ 2956713 h 6054672"/>
                <a:gd name="connsiteX14" fmla="*/ 2638697 w 5918102"/>
                <a:gd name="connsiteY14" fmla="*/ 888642 h 6054672"/>
                <a:gd name="connsiteX15" fmla="*/ 2639657 w 5918102"/>
                <a:gd name="connsiteY15" fmla="*/ 889924 h 6054672"/>
                <a:gd name="connsiteX16" fmla="*/ 2639801 w 5918102"/>
                <a:gd name="connsiteY16" fmla="*/ 888642 h 6054672"/>
                <a:gd name="connsiteX17" fmla="*/ 2550836 w 5918102"/>
                <a:gd name="connsiteY17" fmla="*/ 0 h 6054672"/>
                <a:gd name="connsiteX18" fmla="*/ 3359559 w 5918102"/>
                <a:gd name="connsiteY18" fmla="*/ 0 h 6054672"/>
                <a:gd name="connsiteX19" fmla="*/ 3568676 w 5918102"/>
                <a:gd name="connsiteY19" fmla="*/ 836471 h 6054672"/>
                <a:gd name="connsiteX20" fmla="*/ 3593971 w 5918102"/>
                <a:gd name="connsiteY20" fmla="*/ 924678 h 6054672"/>
                <a:gd name="connsiteX21" fmla="*/ 3542263 w 5918102"/>
                <a:gd name="connsiteY21" fmla="*/ 1696136 h 6054672"/>
                <a:gd name="connsiteX22" fmla="*/ 3441250 w 5918102"/>
                <a:gd name="connsiteY22" fmla="*/ 2040723 h 6054672"/>
                <a:gd name="connsiteX23" fmla="*/ 3332001 w 5918102"/>
                <a:gd name="connsiteY23" fmla="*/ 2282784 h 6054672"/>
                <a:gd name="connsiteX24" fmla="*/ 3350801 w 5918102"/>
                <a:gd name="connsiteY24" fmla="*/ 2785755 h 6054672"/>
                <a:gd name="connsiteX25" fmla="*/ 2559593 w 5918102"/>
                <a:gd name="connsiteY25" fmla="*/ 2785755 h 6054672"/>
                <a:gd name="connsiteX26" fmla="*/ 2578982 w 5918102"/>
                <a:gd name="connsiteY26" fmla="*/ 2267010 h 6054672"/>
                <a:gd name="connsiteX27" fmla="*/ 2476852 w 5918102"/>
                <a:gd name="connsiteY27" fmla="*/ 2040723 h 6054672"/>
                <a:gd name="connsiteX28" fmla="*/ 2375839 w 5918102"/>
                <a:gd name="connsiteY28" fmla="*/ 1696136 h 6054672"/>
                <a:gd name="connsiteX29" fmla="*/ 2324132 w 5918102"/>
                <a:gd name="connsiteY29" fmla="*/ 924678 h 6054672"/>
                <a:gd name="connsiteX30" fmla="*/ 2334466 w 5918102"/>
                <a:gd name="connsiteY30" fmla="*/ 888642 h 6054672"/>
                <a:gd name="connsiteX31" fmla="*/ 2328675 w 5918102"/>
                <a:gd name="connsiteY31" fmla="*/ 888642 h 6054672"/>
                <a:gd name="connsiteX32" fmla="*/ 750546 w 5918102"/>
                <a:gd name="connsiteY32" fmla="*/ 1592081 h 6054672"/>
                <a:gd name="connsiteX33" fmla="*/ 999661 w 5918102"/>
                <a:gd name="connsiteY33" fmla="*/ 1384525 h 6054672"/>
                <a:gd name="connsiteX34" fmla="*/ 1127131 w 5918102"/>
                <a:gd name="connsiteY34" fmla="*/ 1310062 h 6054672"/>
                <a:gd name="connsiteX35" fmla="*/ 1118942 w 5918102"/>
                <a:gd name="connsiteY35" fmla="*/ 1363709 h 6054672"/>
                <a:gd name="connsiteX36" fmla="*/ 1098115 w 5918102"/>
                <a:gd name="connsiteY36" fmla="*/ 1396006 h 6054672"/>
                <a:gd name="connsiteX37" fmla="*/ 875546 w 5918102"/>
                <a:gd name="connsiteY37" fmla="*/ 1899459 h 6054672"/>
                <a:gd name="connsiteX38" fmla="*/ 779822 w 5918102"/>
                <a:gd name="connsiteY38" fmla="*/ 2433141 h 6054672"/>
                <a:gd name="connsiteX39" fmla="*/ 788516 w 5918102"/>
                <a:gd name="connsiteY39" fmla="*/ 2710234 h 6054672"/>
                <a:gd name="connsiteX40" fmla="*/ 790810 w 5918102"/>
                <a:gd name="connsiteY40" fmla="*/ 2724741 h 6054672"/>
                <a:gd name="connsiteX41" fmla="*/ 1169057 w 5918102"/>
                <a:gd name="connsiteY41" fmla="*/ 2724741 h 6054672"/>
                <a:gd name="connsiteX42" fmla="*/ 1402875 w 5918102"/>
                <a:gd name="connsiteY42" fmla="*/ 2958559 h 6054672"/>
                <a:gd name="connsiteX43" fmla="*/ 1402874 w 5918102"/>
                <a:gd name="connsiteY43" fmla="*/ 3893799 h 6054672"/>
                <a:gd name="connsiteX44" fmla="*/ 1169057 w 5918102"/>
                <a:gd name="connsiteY44" fmla="*/ 4127616 h 6054672"/>
                <a:gd name="connsiteX45" fmla="*/ 1023583 w 5918102"/>
                <a:gd name="connsiteY45" fmla="*/ 4127615 h 6054672"/>
                <a:gd name="connsiteX46" fmla="*/ 1023583 w 5918102"/>
                <a:gd name="connsiteY46" fmla="*/ 4348826 h 6054672"/>
                <a:gd name="connsiteX47" fmla="*/ 1207829 w 5918102"/>
                <a:gd name="connsiteY47" fmla="*/ 4348826 h 6054672"/>
                <a:gd name="connsiteX48" fmla="*/ 1405722 w 5918102"/>
                <a:gd name="connsiteY48" fmla="*/ 4546719 h 6054672"/>
                <a:gd name="connsiteX49" fmla="*/ 1405720 w 5918102"/>
                <a:gd name="connsiteY49" fmla="*/ 4546717 h 6054672"/>
                <a:gd name="connsiteX50" fmla="*/ 1207827 w 5918102"/>
                <a:gd name="connsiteY50" fmla="*/ 4744610 h 6054672"/>
                <a:gd name="connsiteX51" fmla="*/ 197893 w 5918102"/>
                <a:gd name="connsiteY51" fmla="*/ 4744610 h 6054672"/>
                <a:gd name="connsiteX52" fmla="*/ 0 w 5918102"/>
                <a:gd name="connsiteY52" fmla="*/ 4546717 h 6054672"/>
                <a:gd name="connsiteX53" fmla="*/ 197893 w 5918102"/>
                <a:gd name="connsiteY53" fmla="*/ 4348824 h 6054672"/>
                <a:gd name="connsiteX54" fmla="*/ 382138 w 5918102"/>
                <a:gd name="connsiteY54" fmla="*/ 4348825 h 6054672"/>
                <a:gd name="connsiteX55" fmla="*/ 382137 w 5918102"/>
                <a:gd name="connsiteY55" fmla="*/ 4127615 h 6054672"/>
                <a:gd name="connsiteX56" fmla="*/ 233817 w 5918102"/>
                <a:gd name="connsiteY56" fmla="*/ 4127615 h 6054672"/>
                <a:gd name="connsiteX57" fmla="*/ 0 w 5918102"/>
                <a:gd name="connsiteY57" fmla="*/ 3893798 h 6054672"/>
                <a:gd name="connsiteX58" fmla="*/ 1 w 5918102"/>
                <a:gd name="connsiteY58" fmla="*/ 2958559 h 6054672"/>
                <a:gd name="connsiteX59" fmla="*/ 142805 w 5918102"/>
                <a:gd name="connsiteY59" fmla="*/ 2743116 h 6054672"/>
                <a:gd name="connsiteX60" fmla="*/ 153271 w 5918102"/>
                <a:gd name="connsiteY60" fmla="*/ 2741002 h 6054672"/>
                <a:gd name="connsiteX61" fmla="*/ 173179 w 5918102"/>
                <a:gd name="connsiteY61" fmla="*/ 2646465 h 6054672"/>
                <a:gd name="connsiteX62" fmla="*/ 210891 w 5918102"/>
                <a:gd name="connsiteY62" fmla="*/ 2509811 h 6054672"/>
                <a:gd name="connsiteX63" fmla="*/ 750546 w 5918102"/>
                <a:gd name="connsiteY63" fmla="*/ 1592081 h 605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18102" h="6054672">
                  <a:moveTo>
                    <a:pt x="2512987" y="4032664"/>
                  </a:moveTo>
                  <a:lnTo>
                    <a:pt x="3397407" y="4032664"/>
                  </a:lnTo>
                  <a:lnTo>
                    <a:pt x="3472984" y="6054672"/>
                  </a:lnTo>
                  <a:lnTo>
                    <a:pt x="2437410" y="6054672"/>
                  </a:lnTo>
                  <a:close/>
                  <a:moveTo>
                    <a:pt x="1563821" y="2956713"/>
                  </a:moveTo>
                  <a:cubicBezTo>
                    <a:pt x="1594046" y="2926489"/>
                    <a:pt x="1635801" y="2907795"/>
                    <a:pt x="1681922" y="2907794"/>
                  </a:cubicBezTo>
                  <a:lnTo>
                    <a:pt x="5751082" y="2907794"/>
                  </a:lnTo>
                  <a:cubicBezTo>
                    <a:pt x="5843325" y="2907795"/>
                    <a:pt x="5918102" y="2982571"/>
                    <a:pt x="5918102" y="3074814"/>
                  </a:cubicBezTo>
                  <a:lnTo>
                    <a:pt x="5918102" y="3742872"/>
                  </a:lnTo>
                  <a:cubicBezTo>
                    <a:pt x="5918102" y="3835115"/>
                    <a:pt x="5843325" y="3909892"/>
                    <a:pt x="5751082" y="3909892"/>
                  </a:cubicBezTo>
                  <a:lnTo>
                    <a:pt x="1681922" y="3909893"/>
                  </a:lnTo>
                  <a:cubicBezTo>
                    <a:pt x="1589679" y="3909892"/>
                    <a:pt x="1514902" y="3835115"/>
                    <a:pt x="1514902" y="3742873"/>
                  </a:cubicBezTo>
                  <a:lnTo>
                    <a:pt x="1514902" y="3074814"/>
                  </a:lnTo>
                  <a:cubicBezTo>
                    <a:pt x="1514902" y="3028693"/>
                    <a:pt x="1533597" y="2986938"/>
                    <a:pt x="1563821" y="2956713"/>
                  </a:cubicBezTo>
                  <a:close/>
                  <a:moveTo>
                    <a:pt x="2638697" y="888642"/>
                  </a:moveTo>
                  <a:lnTo>
                    <a:pt x="2639657" y="889924"/>
                  </a:lnTo>
                  <a:lnTo>
                    <a:pt x="2639801" y="888642"/>
                  </a:lnTo>
                  <a:close/>
                  <a:moveTo>
                    <a:pt x="2550836" y="0"/>
                  </a:moveTo>
                  <a:lnTo>
                    <a:pt x="3359559" y="0"/>
                  </a:lnTo>
                  <a:lnTo>
                    <a:pt x="3568676" y="836471"/>
                  </a:lnTo>
                  <a:lnTo>
                    <a:pt x="3593971" y="924678"/>
                  </a:lnTo>
                  <a:cubicBezTo>
                    <a:pt x="3628574" y="1102342"/>
                    <a:pt x="3613111" y="1386278"/>
                    <a:pt x="3542263" y="1696136"/>
                  </a:cubicBezTo>
                  <a:cubicBezTo>
                    <a:pt x="3513924" y="1820079"/>
                    <a:pt x="3479406" y="1936436"/>
                    <a:pt x="3441250" y="2040723"/>
                  </a:cubicBezTo>
                  <a:lnTo>
                    <a:pt x="3332001" y="2282784"/>
                  </a:lnTo>
                  <a:lnTo>
                    <a:pt x="3350801" y="2785755"/>
                  </a:lnTo>
                  <a:lnTo>
                    <a:pt x="2559593" y="2785755"/>
                  </a:lnTo>
                  <a:lnTo>
                    <a:pt x="2578982" y="2267010"/>
                  </a:lnTo>
                  <a:lnTo>
                    <a:pt x="2476852" y="2040723"/>
                  </a:lnTo>
                  <a:cubicBezTo>
                    <a:pt x="2438697" y="1936436"/>
                    <a:pt x="2404179" y="1820079"/>
                    <a:pt x="2375839" y="1696136"/>
                  </a:cubicBezTo>
                  <a:cubicBezTo>
                    <a:pt x="2304991" y="1386278"/>
                    <a:pt x="2289529" y="1102342"/>
                    <a:pt x="2324132" y="924678"/>
                  </a:cubicBezTo>
                  <a:lnTo>
                    <a:pt x="2334466" y="888642"/>
                  </a:lnTo>
                  <a:lnTo>
                    <a:pt x="2328675" y="888642"/>
                  </a:lnTo>
                  <a:close/>
                  <a:moveTo>
                    <a:pt x="750546" y="1592081"/>
                  </a:moveTo>
                  <a:cubicBezTo>
                    <a:pt x="829294" y="1512791"/>
                    <a:pt x="912825" y="1442970"/>
                    <a:pt x="999661" y="1384525"/>
                  </a:cubicBezTo>
                  <a:lnTo>
                    <a:pt x="1127131" y="1310062"/>
                  </a:lnTo>
                  <a:lnTo>
                    <a:pt x="1118942" y="1363709"/>
                  </a:lnTo>
                  <a:lnTo>
                    <a:pt x="1098115" y="1396006"/>
                  </a:lnTo>
                  <a:cubicBezTo>
                    <a:pt x="1006509" y="1551108"/>
                    <a:pt x="930655" y="1721073"/>
                    <a:pt x="875546" y="1899459"/>
                  </a:cubicBezTo>
                  <a:cubicBezTo>
                    <a:pt x="818990" y="2082528"/>
                    <a:pt x="787677" y="2262720"/>
                    <a:pt x="779822" y="2433141"/>
                  </a:cubicBezTo>
                  <a:cubicBezTo>
                    <a:pt x="775403" y="2529005"/>
                    <a:pt x="778407" y="2621778"/>
                    <a:pt x="788516" y="2710234"/>
                  </a:cubicBezTo>
                  <a:lnTo>
                    <a:pt x="790810" y="2724741"/>
                  </a:lnTo>
                  <a:lnTo>
                    <a:pt x="1169057" y="2724741"/>
                  </a:lnTo>
                  <a:cubicBezTo>
                    <a:pt x="1298192" y="2724740"/>
                    <a:pt x="1402874" y="2829425"/>
                    <a:pt x="1402875" y="2958559"/>
                  </a:cubicBezTo>
                  <a:lnTo>
                    <a:pt x="1402874" y="3893799"/>
                  </a:lnTo>
                  <a:cubicBezTo>
                    <a:pt x="1402874" y="4022932"/>
                    <a:pt x="1298192" y="4127615"/>
                    <a:pt x="1169057" y="4127616"/>
                  </a:cubicBezTo>
                  <a:lnTo>
                    <a:pt x="1023583" y="4127615"/>
                  </a:lnTo>
                  <a:lnTo>
                    <a:pt x="1023583" y="4348826"/>
                  </a:lnTo>
                  <a:lnTo>
                    <a:pt x="1207829" y="4348826"/>
                  </a:lnTo>
                  <a:cubicBezTo>
                    <a:pt x="1317121" y="4348826"/>
                    <a:pt x="1405722" y="4437426"/>
                    <a:pt x="1405722" y="4546719"/>
                  </a:cubicBezTo>
                  <a:lnTo>
                    <a:pt x="1405720" y="4546717"/>
                  </a:lnTo>
                  <a:cubicBezTo>
                    <a:pt x="1405720" y="4656011"/>
                    <a:pt x="1317121" y="4744612"/>
                    <a:pt x="1207827" y="4744610"/>
                  </a:cubicBezTo>
                  <a:lnTo>
                    <a:pt x="197893" y="4744610"/>
                  </a:lnTo>
                  <a:cubicBezTo>
                    <a:pt x="88601" y="4744611"/>
                    <a:pt x="0" y="4656011"/>
                    <a:pt x="0" y="4546717"/>
                  </a:cubicBezTo>
                  <a:cubicBezTo>
                    <a:pt x="0" y="4437425"/>
                    <a:pt x="88601" y="4348825"/>
                    <a:pt x="197893" y="4348824"/>
                  </a:cubicBezTo>
                  <a:lnTo>
                    <a:pt x="382138" y="4348825"/>
                  </a:lnTo>
                  <a:lnTo>
                    <a:pt x="382137" y="4127615"/>
                  </a:lnTo>
                  <a:lnTo>
                    <a:pt x="233817" y="4127615"/>
                  </a:lnTo>
                  <a:cubicBezTo>
                    <a:pt x="104683" y="4127616"/>
                    <a:pt x="0" y="4022932"/>
                    <a:pt x="0" y="3893798"/>
                  </a:cubicBezTo>
                  <a:lnTo>
                    <a:pt x="1" y="2958559"/>
                  </a:lnTo>
                  <a:cubicBezTo>
                    <a:pt x="1" y="2861709"/>
                    <a:pt x="58884" y="2778611"/>
                    <a:pt x="142805" y="2743116"/>
                  </a:cubicBezTo>
                  <a:lnTo>
                    <a:pt x="153271" y="2741002"/>
                  </a:lnTo>
                  <a:lnTo>
                    <a:pt x="173179" y="2646465"/>
                  </a:lnTo>
                  <a:cubicBezTo>
                    <a:pt x="184190" y="2601165"/>
                    <a:pt x="196752" y="2555577"/>
                    <a:pt x="210891" y="2509811"/>
                  </a:cubicBezTo>
                  <a:cubicBezTo>
                    <a:pt x="321110" y="2153036"/>
                    <a:pt x="514303" y="1829951"/>
                    <a:pt x="750546" y="1592081"/>
                  </a:cubicBezTo>
                  <a:close/>
                </a:path>
              </a:pathLst>
            </a:custGeom>
            <a:solidFill>
              <a:srgbClr val="20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204222" y="4950177"/>
              <a:ext cx="2966936" cy="612645"/>
            </a:xfrm>
            <a:prstGeom prst="rect">
              <a:avLst/>
            </a:prstGeom>
            <a:noFill/>
          </p:spPr>
          <p:txBody>
            <a:bodyPr wrap="square" tIns="90000" bIns="90000" rtlCol="0" anchor="t">
              <a:spAutoFit/>
            </a:bodyPr>
            <a:lstStyle/>
            <a:p>
              <a:pPr algn="ctr"/>
              <a:r>
                <a:rPr lang="en-US" sz="2800" dirty="0"/>
                <a:t>Change</a:t>
              </a:r>
            </a:p>
          </p:txBody>
        </p:sp>
      </p:grpSp>
      <p:pic>
        <p:nvPicPr>
          <p:cNvPr id="5" name="Picture 4"/>
          <p:cNvPicPr>
            <a:picLocks noChangeAspect="1"/>
          </p:cNvPicPr>
          <p:nvPr/>
        </p:nvPicPr>
        <p:blipFill>
          <a:blip r:embed="rId3"/>
          <a:stretch>
            <a:fillRect/>
          </a:stretch>
        </p:blipFill>
        <p:spPr>
          <a:xfrm>
            <a:off x="9217530" y="876758"/>
            <a:ext cx="2763277" cy="2464118"/>
          </a:xfrm>
          <a:prstGeom prst="rect">
            <a:avLst/>
          </a:prstGeom>
        </p:spPr>
      </p:pic>
    </p:spTree>
    <p:extLst>
      <p:ext uri="{BB962C8B-B14F-4D97-AF65-F5344CB8AC3E}">
        <p14:creationId xmlns:p14="http://schemas.microsoft.com/office/powerpoint/2010/main" val="28379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2 – Incident, Request &amp; Asset Management</a:t>
            </a:r>
            <a:endParaRPr lang="en-US" dirty="0"/>
          </a:p>
        </p:txBody>
      </p:sp>
      <p:grpSp>
        <p:nvGrpSpPr>
          <p:cNvPr id="8" name="Group 7"/>
          <p:cNvGrpSpPr/>
          <p:nvPr/>
        </p:nvGrpSpPr>
        <p:grpSpPr>
          <a:xfrm>
            <a:off x="1711948" y="2291644"/>
            <a:ext cx="2966936" cy="3220446"/>
            <a:chOff x="592394" y="2291644"/>
            <a:chExt cx="2966936" cy="3220446"/>
          </a:xfrm>
        </p:grpSpPr>
        <p:sp>
          <p:nvSpPr>
            <p:cNvPr id="3" name="Isosceles Triangle 2"/>
            <p:cNvSpPr/>
            <p:nvPr/>
          </p:nvSpPr>
          <p:spPr>
            <a:xfrm>
              <a:off x="873595" y="2291644"/>
              <a:ext cx="2404534" cy="2212623"/>
            </a:xfrm>
            <a:prstGeom prst="triangle">
              <a:avLst/>
            </a:prstGeom>
            <a:noFill/>
            <a:ln w="76200">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3799" b="1" dirty="0">
                  <a:solidFill>
                    <a:srgbClr val="2075BC"/>
                  </a:solidFill>
                  <a:latin typeface="Calibri" panose="020F0502020204030204" pitchFamily="34" charset="0"/>
                </a:rPr>
                <a:t>!</a:t>
              </a:r>
            </a:p>
            <a:p>
              <a:pPr algn="ctr"/>
              <a:endParaRPr lang="en-US" sz="4400" b="1" dirty="0">
                <a:solidFill>
                  <a:schemeClr val="tx1"/>
                </a:solidFill>
              </a:endParaRPr>
            </a:p>
          </p:txBody>
        </p:sp>
        <p:sp>
          <p:nvSpPr>
            <p:cNvPr id="31" name="TextBox 30"/>
            <p:cNvSpPr txBox="1"/>
            <p:nvPr/>
          </p:nvSpPr>
          <p:spPr>
            <a:xfrm>
              <a:off x="592394" y="4899445"/>
              <a:ext cx="2966936" cy="612645"/>
            </a:xfrm>
            <a:prstGeom prst="rect">
              <a:avLst/>
            </a:prstGeom>
            <a:noFill/>
          </p:spPr>
          <p:txBody>
            <a:bodyPr wrap="square" tIns="90000" bIns="90000" rtlCol="0" anchor="t">
              <a:spAutoFit/>
            </a:bodyPr>
            <a:lstStyle/>
            <a:p>
              <a:pPr algn="ctr"/>
              <a:r>
                <a:rPr lang="en-US" sz="2800" dirty="0"/>
                <a:t>Incident</a:t>
              </a:r>
            </a:p>
          </p:txBody>
        </p:sp>
      </p:grpSp>
      <p:grpSp>
        <p:nvGrpSpPr>
          <p:cNvPr id="9" name="Group 8"/>
          <p:cNvGrpSpPr/>
          <p:nvPr/>
        </p:nvGrpSpPr>
        <p:grpSpPr>
          <a:xfrm>
            <a:off x="4656166" y="2291644"/>
            <a:ext cx="2966936" cy="3220446"/>
            <a:chOff x="3325598" y="2291644"/>
            <a:chExt cx="2966936" cy="3220446"/>
          </a:xfrm>
        </p:grpSpPr>
        <p:grpSp>
          <p:nvGrpSpPr>
            <p:cNvPr id="5" name="Group 4"/>
            <p:cNvGrpSpPr/>
            <p:nvPr/>
          </p:nvGrpSpPr>
          <p:grpSpPr>
            <a:xfrm>
              <a:off x="3799423" y="2291644"/>
              <a:ext cx="2019286" cy="2212623"/>
              <a:chOff x="3747911" y="2291644"/>
              <a:chExt cx="2122311" cy="2325512"/>
            </a:xfrm>
          </p:grpSpPr>
          <p:sp>
            <p:nvSpPr>
              <p:cNvPr id="4" name="Rounded Rectangle 3"/>
              <p:cNvSpPr/>
              <p:nvPr/>
            </p:nvSpPr>
            <p:spPr>
              <a:xfrm>
                <a:off x="3747911" y="2291644"/>
                <a:ext cx="2122311" cy="2325512"/>
              </a:xfrm>
              <a:prstGeom prst="roundRect">
                <a:avLst/>
              </a:prstGeom>
              <a:noFill/>
              <a:ln w="76200">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4800" b="1" dirty="0">
                    <a:solidFill>
                      <a:schemeClr val="tx1"/>
                    </a:solidFill>
                    <a:latin typeface="Calibri" panose="020F0502020204030204" pitchFamily="34" charset="0"/>
                  </a:rPr>
                  <a:t> </a:t>
                </a:r>
              </a:p>
            </p:txBody>
          </p:sp>
          <p:grpSp>
            <p:nvGrpSpPr>
              <p:cNvPr id="13" name="Group 12"/>
              <p:cNvGrpSpPr/>
              <p:nvPr/>
            </p:nvGrpSpPr>
            <p:grpSpPr>
              <a:xfrm>
                <a:off x="4018845" y="2624667"/>
                <a:ext cx="1710266" cy="237066"/>
                <a:chOff x="3934179" y="2624667"/>
                <a:chExt cx="1710266" cy="237066"/>
              </a:xfrm>
            </p:grpSpPr>
            <p:cxnSp>
              <p:nvCxnSpPr>
                <p:cNvPr id="6" name="Straight Connector 5"/>
                <p:cNvCxnSpPr/>
                <p:nvPr/>
              </p:nvCxnSpPr>
              <p:spPr>
                <a:xfrm flipH="1">
                  <a:off x="4272845" y="2743200"/>
                  <a:ext cx="1371600" cy="0"/>
                </a:xfrm>
                <a:prstGeom prst="line">
                  <a:avLst/>
                </a:prstGeom>
                <a:ln w="76200">
                  <a:solidFill>
                    <a:srgbClr val="2075BC"/>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34179" y="2624667"/>
                  <a:ext cx="225778" cy="237066"/>
                </a:xfrm>
                <a:prstGeom prst="ellipse">
                  <a:avLst/>
                </a:prstGeom>
                <a:solidFill>
                  <a:srgbClr val="2075BC"/>
                </a:solidFill>
                <a:ln w="9525">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grpSp>
            <p:nvGrpSpPr>
              <p:cNvPr id="14" name="Group 13"/>
              <p:cNvGrpSpPr/>
              <p:nvPr/>
            </p:nvGrpSpPr>
            <p:grpSpPr>
              <a:xfrm>
                <a:off x="4018845" y="3096535"/>
                <a:ext cx="1710266" cy="237066"/>
                <a:chOff x="3934179" y="2624667"/>
                <a:chExt cx="1710266" cy="237066"/>
              </a:xfrm>
            </p:grpSpPr>
            <p:cxnSp>
              <p:nvCxnSpPr>
                <p:cNvPr id="15" name="Straight Connector 14"/>
                <p:cNvCxnSpPr/>
                <p:nvPr/>
              </p:nvCxnSpPr>
              <p:spPr>
                <a:xfrm flipH="1">
                  <a:off x="4272845" y="2743200"/>
                  <a:ext cx="1371600" cy="0"/>
                </a:xfrm>
                <a:prstGeom prst="line">
                  <a:avLst/>
                </a:prstGeom>
                <a:ln w="76200">
                  <a:solidFill>
                    <a:srgbClr val="2075BC"/>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34179" y="2624667"/>
                  <a:ext cx="225778" cy="237066"/>
                </a:xfrm>
                <a:prstGeom prst="ellipse">
                  <a:avLst/>
                </a:prstGeom>
                <a:solidFill>
                  <a:srgbClr val="2075BC"/>
                </a:solidFill>
                <a:ln w="9525">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grpSp>
            <p:nvGrpSpPr>
              <p:cNvPr id="17" name="Group 16"/>
              <p:cNvGrpSpPr/>
              <p:nvPr/>
            </p:nvGrpSpPr>
            <p:grpSpPr>
              <a:xfrm>
                <a:off x="4018845" y="3568403"/>
                <a:ext cx="1710266" cy="237066"/>
                <a:chOff x="3934179" y="2624667"/>
                <a:chExt cx="1710266" cy="237066"/>
              </a:xfrm>
            </p:grpSpPr>
            <p:cxnSp>
              <p:nvCxnSpPr>
                <p:cNvPr id="18" name="Straight Connector 17"/>
                <p:cNvCxnSpPr/>
                <p:nvPr/>
              </p:nvCxnSpPr>
              <p:spPr>
                <a:xfrm flipH="1">
                  <a:off x="4272845" y="2743200"/>
                  <a:ext cx="1371600" cy="0"/>
                </a:xfrm>
                <a:prstGeom prst="line">
                  <a:avLst/>
                </a:prstGeom>
                <a:ln w="76200">
                  <a:solidFill>
                    <a:srgbClr val="2075BC"/>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934179" y="2624667"/>
                  <a:ext cx="225778" cy="237066"/>
                </a:xfrm>
                <a:prstGeom prst="ellipse">
                  <a:avLst/>
                </a:prstGeom>
                <a:solidFill>
                  <a:srgbClr val="2075BC"/>
                </a:solidFill>
                <a:ln w="9525">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grpSp>
            <p:nvGrpSpPr>
              <p:cNvPr id="20" name="Group 19"/>
              <p:cNvGrpSpPr/>
              <p:nvPr/>
            </p:nvGrpSpPr>
            <p:grpSpPr>
              <a:xfrm>
                <a:off x="4018845" y="4040270"/>
                <a:ext cx="1710266" cy="237066"/>
                <a:chOff x="3934179" y="2624667"/>
                <a:chExt cx="1710266" cy="237066"/>
              </a:xfrm>
            </p:grpSpPr>
            <p:cxnSp>
              <p:nvCxnSpPr>
                <p:cNvPr id="21" name="Straight Connector 20"/>
                <p:cNvCxnSpPr/>
                <p:nvPr/>
              </p:nvCxnSpPr>
              <p:spPr>
                <a:xfrm flipH="1">
                  <a:off x="4272845" y="2743200"/>
                  <a:ext cx="1371600" cy="0"/>
                </a:xfrm>
                <a:prstGeom prst="line">
                  <a:avLst/>
                </a:prstGeom>
                <a:ln w="76200">
                  <a:solidFill>
                    <a:srgbClr val="2075BC"/>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34179" y="2624667"/>
                  <a:ext cx="225778" cy="237066"/>
                </a:xfrm>
                <a:prstGeom prst="ellipse">
                  <a:avLst/>
                </a:prstGeom>
                <a:solidFill>
                  <a:srgbClr val="2075BC"/>
                </a:solidFill>
                <a:ln w="9525">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grpSp>
        <p:sp>
          <p:nvSpPr>
            <p:cNvPr id="32" name="TextBox 31"/>
            <p:cNvSpPr txBox="1"/>
            <p:nvPr/>
          </p:nvSpPr>
          <p:spPr>
            <a:xfrm>
              <a:off x="3325598" y="4899445"/>
              <a:ext cx="2966936" cy="612645"/>
            </a:xfrm>
            <a:prstGeom prst="rect">
              <a:avLst/>
            </a:prstGeom>
            <a:noFill/>
          </p:spPr>
          <p:txBody>
            <a:bodyPr wrap="square" tIns="90000" bIns="90000" rtlCol="0" anchor="t">
              <a:spAutoFit/>
            </a:bodyPr>
            <a:lstStyle/>
            <a:p>
              <a:pPr algn="ctr"/>
              <a:r>
                <a:rPr lang="en-US" sz="2800" dirty="0"/>
                <a:t>Request</a:t>
              </a:r>
            </a:p>
          </p:txBody>
        </p:sp>
      </p:grpSp>
      <p:grpSp>
        <p:nvGrpSpPr>
          <p:cNvPr id="10" name="Group 9"/>
          <p:cNvGrpSpPr/>
          <p:nvPr/>
        </p:nvGrpSpPr>
        <p:grpSpPr>
          <a:xfrm>
            <a:off x="7608256" y="2192304"/>
            <a:ext cx="2966936" cy="3319786"/>
            <a:chOff x="6163389" y="2192304"/>
            <a:chExt cx="2966936" cy="3319786"/>
          </a:xfrm>
        </p:grpSpPr>
        <p:grpSp>
          <p:nvGrpSpPr>
            <p:cNvPr id="7" name="Group 6"/>
            <p:cNvGrpSpPr/>
            <p:nvPr/>
          </p:nvGrpSpPr>
          <p:grpSpPr>
            <a:xfrm>
              <a:off x="6693834" y="2192304"/>
              <a:ext cx="1906047" cy="2377440"/>
              <a:chOff x="6732457" y="2192304"/>
              <a:chExt cx="1906047" cy="2377440"/>
            </a:xfrm>
          </p:grpSpPr>
          <p:sp>
            <p:nvSpPr>
              <p:cNvPr id="25" name="Freeform 24"/>
              <p:cNvSpPr/>
              <p:nvPr/>
            </p:nvSpPr>
            <p:spPr>
              <a:xfrm rot="16200000">
                <a:off x="7091121" y="2786084"/>
                <a:ext cx="1188720" cy="1188720"/>
              </a:xfrm>
              <a:custGeom>
                <a:avLst/>
                <a:gdLst>
                  <a:gd name="connsiteX0" fmla="*/ 3017687 w 3952598"/>
                  <a:gd name="connsiteY0" fmla="*/ 1983637 h 3952597"/>
                  <a:gd name="connsiteX1" fmla="*/ 1976298 w 3952598"/>
                  <a:gd name="connsiteY1" fmla="*/ 942247 h 3952597"/>
                  <a:gd name="connsiteX2" fmla="*/ 934908 w 3952598"/>
                  <a:gd name="connsiteY2" fmla="*/ 1983637 h 3952597"/>
                  <a:gd name="connsiteX3" fmla="*/ 1976298 w 3952598"/>
                  <a:gd name="connsiteY3" fmla="*/ 3025026 h 3952597"/>
                  <a:gd name="connsiteX4" fmla="*/ 3017687 w 3952598"/>
                  <a:gd name="connsiteY4" fmla="*/ 1983637 h 3952597"/>
                  <a:gd name="connsiteX5" fmla="*/ 3952598 w 3952598"/>
                  <a:gd name="connsiteY5" fmla="*/ 1733980 h 3952597"/>
                  <a:gd name="connsiteX6" fmla="*/ 3952598 w 3952598"/>
                  <a:gd name="connsiteY6" fmla="*/ 2233290 h 3952597"/>
                  <a:gd name="connsiteX7" fmla="*/ 3308020 w 3952598"/>
                  <a:gd name="connsiteY7" fmla="*/ 2394434 h 3952597"/>
                  <a:gd name="connsiteX8" fmla="*/ 3307102 w 3952598"/>
                  <a:gd name="connsiteY8" fmla="*/ 2398004 h 3952597"/>
                  <a:gd name="connsiteX9" fmla="*/ 3224911 w 3952598"/>
                  <a:gd name="connsiteY9" fmla="*/ 2602931 h 3952597"/>
                  <a:gd name="connsiteX10" fmla="*/ 3214574 w 3952598"/>
                  <a:gd name="connsiteY10" fmla="*/ 2620185 h 3952597"/>
                  <a:gd name="connsiteX11" fmla="*/ 3563355 w 3952598"/>
                  <a:gd name="connsiteY11" fmla="*/ 3187532 h 3952597"/>
                  <a:gd name="connsiteX12" fmla="*/ 3214116 w 3952598"/>
                  <a:gd name="connsiteY12" fmla="*/ 3544384 h 3952597"/>
                  <a:gd name="connsiteX13" fmla="*/ 2639589 w 3952598"/>
                  <a:gd name="connsiteY13" fmla="*/ 3208037 h 3952597"/>
                  <a:gd name="connsiteX14" fmla="*/ 2625638 w 3952598"/>
                  <a:gd name="connsiteY14" fmla="*/ 3216860 h 3952597"/>
                  <a:gd name="connsiteX15" fmla="*/ 2475350 w 3952598"/>
                  <a:gd name="connsiteY15" fmla="*/ 3285056 h 3952597"/>
                  <a:gd name="connsiteX16" fmla="*/ 2385765 w 3952598"/>
                  <a:gd name="connsiteY16" fmla="*/ 3313357 h 3952597"/>
                  <a:gd name="connsiteX17" fmla="*/ 2225955 w 3952598"/>
                  <a:gd name="connsiteY17" fmla="*/ 3952597 h 3952597"/>
                  <a:gd name="connsiteX18" fmla="*/ 1726645 w 3952598"/>
                  <a:gd name="connsiteY18" fmla="*/ 3952597 h 3952597"/>
                  <a:gd name="connsiteX19" fmla="*/ 1566835 w 3952598"/>
                  <a:gd name="connsiteY19" fmla="*/ 3313358 h 3952597"/>
                  <a:gd name="connsiteX20" fmla="*/ 1477248 w 3952598"/>
                  <a:gd name="connsiteY20" fmla="*/ 3285056 h 3952597"/>
                  <a:gd name="connsiteX21" fmla="*/ 1326960 w 3952598"/>
                  <a:gd name="connsiteY21" fmla="*/ 3216860 h 3952597"/>
                  <a:gd name="connsiteX22" fmla="*/ 1298497 w 3952598"/>
                  <a:gd name="connsiteY22" fmla="*/ 3198860 h 3952597"/>
                  <a:gd name="connsiteX23" fmla="*/ 730544 w 3952598"/>
                  <a:gd name="connsiteY23" fmla="*/ 3526130 h 3952597"/>
                  <a:gd name="connsiteX24" fmla="*/ 383769 w 3952598"/>
                  <a:gd name="connsiteY24" fmla="*/ 3166884 h 3952597"/>
                  <a:gd name="connsiteX25" fmla="*/ 731676 w 3952598"/>
                  <a:gd name="connsiteY25" fmla="*/ 2609591 h 3952597"/>
                  <a:gd name="connsiteX26" fmla="*/ 727686 w 3952598"/>
                  <a:gd name="connsiteY26" fmla="*/ 2602931 h 3952597"/>
                  <a:gd name="connsiteX27" fmla="*/ 645496 w 3952598"/>
                  <a:gd name="connsiteY27" fmla="*/ 2398004 h 3952597"/>
                  <a:gd name="connsiteX28" fmla="*/ 644578 w 3952598"/>
                  <a:gd name="connsiteY28" fmla="*/ 2394434 h 3952597"/>
                  <a:gd name="connsiteX29" fmla="*/ 0 w 3952598"/>
                  <a:gd name="connsiteY29" fmla="*/ 2233290 h 3952597"/>
                  <a:gd name="connsiteX30" fmla="*/ 0 w 3952598"/>
                  <a:gd name="connsiteY30" fmla="*/ 1733980 h 3952597"/>
                  <a:gd name="connsiteX31" fmla="*/ 645514 w 3952598"/>
                  <a:gd name="connsiteY31" fmla="*/ 1572601 h 3952597"/>
                  <a:gd name="connsiteX32" fmla="*/ 656064 w 3952598"/>
                  <a:gd name="connsiteY32" fmla="*/ 1536716 h 3952597"/>
                  <a:gd name="connsiteX33" fmla="*/ 718429 w 3952598"/>
                  <a:gd name="connsiteY33" fmla="*/ 1383328 h 3952597"/>
                  <a:gd name="connsiteX34" fmla="*/ 738248 w 3952598"/>
                  <a:gd name="connsiteY34" fmla="*/ 1347484 h 3952597"/>
                  <a:gd name="connsiteX35" fmla="*/ 389241 w 3952598"/>
                  <a:gd name="connsiteY35" fmla="*/ 779769 h 3952597"/>
                  <a:gd name="connsiteX36" fmla="*/ 738480 w 3952598"/>
                  <a:gd name="connsiteY36" fmla="*/ 422918 h 3952597"/>
                  <a:gd name="connsiteX37" fmla="*/ 1314048 w 3952598"/>
                  <a:gd name="connsiteY37" fmla="*/ 759874 h 3952597"/>
                  <a:gd name="connsiteX38" fmla="*/ 1406705 w 3952598"/>
                  <a:gd name="connsiteY38" fmla="*/ 711540 h 3952597"/>
                  <a:gd name="connsiteX39" fmla="*/ 1561930 w 3952598"/>
                  <a:gd name="connsiteY39" fmla="*/ 652832 h 3952597"/>
                  <a:gd name="connsiteX40" fmla="*/ 1563540 w 3952598"/>
                  <a:gd name="connsiteY40" fmla="*/ 652418 h 3952597"/>
                  <a:gd name="connsiteX41" fmla="*/ 1726645 w 3952598"/>
                  <a:gd name="connsiteY41" fmla="*/ 0 h 3952597"/>
                  <a:gd name="connsiteX42" fmla="*/ 2225955 w 3952598"/>
                  <a:gd name="connsiteY42" fmla="*/ 0 h 3952597"/>
                  <a:gd name="connsiteX43" fmla="*/ 2389060 w 3952598"/>
                  <a:gd name="connsiteY43" fmla="*/ 652419 h 3952597"/>
                  <a:gd name="connsiteX44" fmla="*/ 2390668 w 3952598"/>
                  <a:gd name="connsiteY44" fmla="*/ 652832 h 3952597"/>
                  <a:gd name="connsiteX45" fmla="*/ 2545893 w 3952598"/>
                  <a:gd name="connsiteY45" fmla="*/ 711540 h 3952597"/>
                  <a:gd name="connsiteX46" fmla="*/ 2639759 w 3952598"/>
                  <a:gd name="connsiteY46" fmla="*/ 760505 h 3952597"/>
                  <a:gd name="connsiteX47" fmla="*/ 3227604 w 3952598"/>
                  <a:gd name="connsiteY47" fmla="*/ 421772 h 3952597"/>
                  <a:gd name="connsiteX48" fmla="*/ 3574378 w 3952598"/>
                  <a:gd name="connsiteY48" fmla="*/ 781018 h 3952597"/>
                  <a:gd name="connsiteX49" fmla="*/ 3217353 w 3952598"/>
                  <a:gd name="connsiteY49" fmla="*/ 1352917 h 3952597"/>
                  <a:gd name="connsiteX50" fmla="*/ 3234168 w 3952598"/>
                  <a:gd name="connsiteY50" fmla="*/ 1383328 h 3952597"/>
                  <a:gd name="connsiteX51" fmla="*/ 3296534 w 3952598"/>
                  <a:gd name="connsiteY51" fmla="*/ 1536716 h 3952597"/>
                  <a:gd name="connsiteX52" fmla="*/ 3307084 w 3952598"/>
                  <a:gd name="connsiteY52" fmla="*/ 1572601 h 395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52598" h="3952597">
                    <a:moveTo>
                      <a:pt x="3017687" y="1983637"/>
                    </a:moveTo>
                    <a:cubicBezTo>
                      <a:pt x="3017687" y="1408493"/>
                      <a:pt x="2551442" y="942247"/>
                      <a:pt x="1976298" y="942247"/>
                    </a:cubicBezTo>
                    <a:cubicBezTo>
                      <a:pt x="1401153" y="942247"/>
                      <a:pt x="934908" y="1408493"/>
                      <a:pt x="934908" y="1983637"/>
                    </a:cubicBezTo>
                    <a:cubicBezTo>
                      <a:pt x="934908" y="2558781"/>
                      <a:pt x="1401153" y="3025026"/>
                      <a:pt x="1976298" y="3025026"/>
                    </a:cubicBezTo>
                    <a:cubicBezTo>
                      <a:pt x="2551442" y="3025026"/>
                      <a:pt x="3017687" y="2558781"/>
                      <a:pt x="3017687" y="1983637"/>
                    </a:cubicBezTo>
                    <a:close/>
                    <a:moveTo>
                      <a:pt x="3952598" y="1733980"/>
                    </a:moveTo>
                    <a:lnTo>
                      <a:pt x="3952598" y="2233290"/>
                    </a:lnTo>
                    <a:lnTo>
                      <a:pt x="3308020" y="2394434"/>
                    </a:lnTo>
                    <a:lnTo>
                      <a:pt x="3307102" y="2398004"/>
                    </a:lnTo>
                    <a:cubicBezTo>
                      <a:pt x="3285048" y="2468908"/>
                      <a:pt x="3257485" y="2537384"/>
                      <a:pt x="3224911" y="2602931"/>
                    </a:cubicBezTo>
                    <a:lnTo>
                      <a:pt x="3214574" y="2620185"/>
                    </a:lnTo>
                    <a:lnTo>
                      <a:pt x="3563355" y="3187532"/>
                    </a:lnTo>
                    <a:lnTo>
                      <a:pt x="3214116" y="3544384"/>
                    </a:lnTo>
                    <a:lnTo>
                      <a:pt x="2639589" y="3208037"/>
                    </a:lnTo>
                    <a:lnTo>
                      <a:pt x="2625638" y="3216860"/>
                    </a:lnTo>
                    <a:cubicBezTo>
                      <a:pt x="2577162" y="3242437"/>
                      <a:pt x="2526996" y="3265240"/>
                      <a:pt x="2475350" y="3285056"/>
                    </a:cubicBezTo>
                    <a:lnTo>
                      <a:pt x="2385765" y="3313357"/>
                    </a:lnTo>
                    <a:lnTo>
                      <a:pt x="2225955" y="3952597"/>
                    </a:lnTo>
                    <a:lnTo>
                      <a:pt x="1726645" y="3952597"/>
                    </a:lnTo>
                    <a:lnTo>
                      <a:pt x="1566835" y="3313358"/>
                    </a:lnTo>
                    <a:lnTo>
                      <a:pt x="1477248" y="3285056"/>
                    </a:lnTo>
                    <a:cubicBezTo>
                      <a:pt x="1425602" y="3265240"/>
                      <a:pt x="1375436" y="3242437"/>
                      <a:pt x="1326960" y="3216860"/>
                    </a:cubicBezTo>
                    <a:lnTo>
                      <a:pt x="1298497" y="3198860"/>
                    </a:lnTo>
                    <a:lnTo>
                      <a:pt x="730544" y="3526130"/>
                    </a:lnTo>
                    <a:lnTo>
                      <a:pt x="383769" y="3166884"/>
                    </a:lnTo>
                    <a:lnTo>
                      <a:pt x="731676" y="2609591"/>
                    </a:lnTo>
                    <a:lnTo>
                      <a:pt x="727686" y="2602931"/>
                    </a:lnTo>
                    <a:cubicBezTo>
                      <a:pt x="695113" y="2537384"/>
                      <a:pt x="667550" y="2468908"/>
                      <a:pt x="645496" y="2398004"/>
                    </a:cubicBezTo>
                    <a:lnTo>
                      <a:pt x="644578" y="2394434"/>
                    </a:lnTo>
                    <a:lnTo>
                      <a:pt x="0" y="2233290"/>
                    </a:lnTo>
                    <a:lnTo>
                      <a:pt x="0" y="1733980"/>
                    </a:lnTo>
                    <a:lnTo>
                      <a:pt x="645514" y="1572601"/>
                    </a:lnTo>
                    <a:lnTo>
                      <a:pt x="656064" y="1536716"/>
                    </a:lnTo>
                    <a:cubicBezTo>
                      <a:pt x="673867" y="1484107"/>
                      <a:pt x="694726" y="1432907"/>
                      <a:pt x="718429" y="1383328"/>
                    </a:cubicBezTo>
                    <a:lnTo>
                      <a:pt x="738248" y="1347484"/>
                    </a:lnTo>
                    <a:lnTo>
                      <a:pt x="389241" y="779769"/>
                    </a:lnTo>
                    <a:lnTo>
                      <a:pt x="738480" y="422918"/>
                    </a:lnTo>
                    <a:lnTo>
                      <a:pt x="1314048" y="759874"/>
                    </a:lnTo>
                    <a:lnTo>
                      <a:pt x="1406705" y="711540"/>
                    </a:lnTo>
                    <a:cubicBezTo>
                      <a:pt x="1456940" y="689012"/>
                      <a:pt x="1508752" y="669372"/>
                      <a:pt x="1561930" y="652832"/>
                    </a:cubicBezTo>
                    <a:lnTo>
                      <a:pt x="1563540" y="652418"/>
                    </a:lnTo>
                    <a:lnTo>
                      <a:pt x="1726645" y="0"/>
                    </a:lnTo>
                    <a:lnTo>
                      <a:pt x="2225955" y="0"/>
                    </a:lnTo>
                    <a:lnTo>
                      <a:pt x="2389060" y="652419"/>
                    </a:lnTo>
                    <a:lnTo>
                      <a:pt x="2390668" y="652832"/>
                    </a:lnTo>
                    <a:cubicBezTo>
                      <a:pt x="2443846" y="669372"/>
                      <a:pt x="2495658" y="689012"/>
                      <a:pt x="2545893" y="711540"/>
                    </a:cubicBezTo>
                    <a:lnTo>
                      <a:pt x="2639759" y="760505"/>
                    </a:lnTo>
                    <a:lnTo>
                      <a:pt x="3227604" y="421772"/>
                    </a:lnTo>
                    <a:lnTo>
                      <a:pt x="3574378" y="781018"/>
                    </a:lnTo>
                    <a:lnTo>
                      <a:pt x="3217353" y="1352917"/>
                    </a:lnTo>
                    <a:lnTo>
                      <a:pt x="3234168" y="1383328"/>
                    </a:lnTo>
                    <a:cubicBezTo>
                      <a:pt x="3257872" y="1432907"/>
                      <a:pt x="3278731" y="1484107"/>
                      <a:pt x="3296534" y="1536716"/>
                    </a:cubicBezTo>
                    <a:lnTo>
                      <a:pt x="3307084" y="1572601"/>
                    </a:lnTo>
                    <a:close/>
                  </a:path>
                </a:pathLst>
              </a:custGeom>
              <a:solidFill>
                <a:srgbClr val="2075BC"/>
              </a:solidFill>
              <a:ln>
                <a:solidFill>
                  <a:srgbClr val="20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rved Right Arrow 28"/>
              <p:cNvSpPr/>
              <p:nvPr/>
            </p:nvSpPr>
            <p:spPr>
              <a:xfrm>
                <a:off x="6732457" y="2283744"/>
                <a:ext cx="914400" cy="2286000"/>
              </a:xfrm>
              <a:prstGeom prst="curvedRightArrow">
                <a:avLst/>
              </a:prstGeom>
              <a:solidFill>
                <a:srgbClr val="2075BC"/>
              </a:solidFill>
              <a:ln w="9525">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30" name="Curved Right Arrow 29"/>
              <p:cNvSpPr/>
              <p:nvPr/>
            </p:nvSpPr>
            <p:spPr>
              <a:xfrm rot="10800000">
                <a:off x="7724104" y="2192304"/>
                <a:ext cx="914400" cy="2286000"/>
              </a:xfrm>
              <a:prstGeom prst="curvedRightArrow">
                <a:avLst/>
              </a:prstGeom>
              <a:solidFill>
                <a:srgbClr val="2075BC"/>
              </a:solidFill>
              <a:ln w="9525">
                <a:solidFill>
                  <a:srgbClr val="2075B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grpSp>
        <p:sp>
          <p:nvSpPr>
            <p:cNvPr id="33" name="TextBox 32"/>
            <p:cNvSpPr txBox="1"/>
            <p:nvPr/>
          </p:nvSpPr>
          <p:spPr>
            <a:xfrm>
              <a:off x="6163389" y="4899445"/>
              <a:ext cx="2966936" cy="612645"/>
            </a:xfrm>
            <a:prstGeom prst="rect">
              <a:avLst/>
            </a:prstGeom>
            <a:noFill/>
          </p:spPr>
          <p:txBody>
            <a:bodyPr wrap="square" tIns="90000" bIns="90000" rtlCol="0" anchor="t">
              <a:spAutoFit/>
            </a:bodyPr>
            <a:lstStyle/>
            <a:p>
              <a:pPr algn="ctr"/>
              <a:r>
                <a:rPr lang="en-US" sz="2800" dirty="0"/>
                <a:t>Asset</a:t>
              </a:r>
            </a:p>
          </p:txBody>
        </p:sp>
      </p:grpSp>
    </p:spTree>
    <p:extLst>
      <p:ext uri="{BB962C8B-B14F-4D97-AF65-F5344CB8AC3E}">
        <p14:creationId xmlns:p14="http://schemas.microsoft.com/office/powerpoint/2010/main" val="26872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3 – Problem </a:t>
            </a:r>
            <a:r>
              <a:rPr lang="en-US" dirty="0"/>
              <a:t>&amp;</a:t>
            </a:r>
            <a:r>
              <a:rPr lang="en-US" dirty="0" smtClean="0"/>
              <a:t> Knowledge Management</a:t>
            </a:r>
            <a:endParaRPr lang="en-US" dirty="0"/>
          </a:p>
        </p:txBody>
      </p:sp>
      <p:sp>
        <p:nvSpPr>
          <p:cNvPr id="4" name="Freeform 3"/>
          <p:cNvSpPr>
            <a:spLocks noChangeAspect="1"/>
          </p:cNvSpPr>
          <p:nvPr/>
        </p:nvSpPr>
        <p:spPr>
          <a:xfrm>
            <a:off x="7060225" y="2291644"/>
            <a:ext cx="1587488" cy="2286000"/>
          </a:xfrm>
          <a:custGeom>
            <a:avLst/>
            <a:gdLst>
              <a:gd name="connsiteX0" fmla="*/ 416100 w 1188720"/>
              <a:gd name="connsiteY0" fmla="*/ 1748487 h 1831108"/>
              <a:gd name="connsiteX1" fmla="*/ 594361 w 1188720"/>
              <a:gd name="connsiteY1" fmla="*/ 1750558 h 1831108"/>
              <a:gd name="connsiteX2" fmla="*/ 772680 w 1188720"/>
              <a:gd name="connsiteY2" fmla="*/ 1750558 h 1831108"/>
              <a:gd name="connsiteX3" fmla="*/ 638985 w 1188720"/>
              <a:gd name="connsiteY3" fmla="*/ 1828546 h 1831108"/>
              <a:gd name="connsiteX4" fmla="*/ 548604 w 1188720"/>
              <a:gd name="connsiteY4" fmla="*/ 1828412 h 1831108"/>
              <a:gd name="connsiteX5" fmla="*/ 416100 w 1188720"/>
              <a:gd name="connsiteY5" fmla="*/ 1748487 h 1831108"/>
              <a:gd name="connsiteX6" fmla="*/ 377949 w 1188720"/>
              <a:gd name="connsiteY6" fmla="*/ 1609229 h 1831108"/>
              <a:gd name="connsiteX7" fmla="*/ 810772 w 1188720"/>
              <a:gd name="connsiteY7" fmla="*/ 1609229 h 1831108"/>
              <a:gd name="connsiteX8" fmla="*/ 844639 w 1188720"/>
              <a:gd name="connsiteY8" fmla="*/ 1643096 h 1831108"/>
              <a:gd name="connsiteX9" fmla="*/ 844638 w 1188720"/>
              <a:gd name="connsiteY9" fmla="*/ 1643096 h 1831108"/>
              <a:gd name="connsiteX10" fmla="*/ 810771 w 1188720"/>
              <a:gd name="connsiteY10" fmla="*/ 1676963 h 1831108"/>
              <a:gd name="connsiteX11" fmla="*/ 377949 w 1188720"/>
              <a:gd name="connsiteY11" fmla="*/ 1676962 h 1831108"/>
              <a:gd name="connsiteX12" fmla="*/ 354001 w 1188720"/>
              <a:gd name="connsiteY12" fmla="*/ 1667042 h 1831108"/>
              <a:gd name="connsiteX13" fmla="*/ 344082 w 1188720"/>
              <a:gd name="connsiteY13" fmla="*/ 1643095 h 1831108"/>
              <a:gd name="connsiteX14" fmla="*/ 354001 w 1188720"/>
              <a:gd name="connsiteY14" fmla="*/ 1619148 h 1831108"/>
              <a:gd name="connsiteX15" fmla="*/ 377949 w 1188720"/>
              <a:gd name="connsiteY15" fmla="*/ 1609229 h 1831108"/>
              <a:gd name="connsiteX16" fmla="*/ 377949 w 1188720"/>
              <a:gd name="connsiteY16" fmla="*/ 1490695 h 1831108"/>
              <a:gd name="connsiteX17" fmla="*/ 810772 w 1188720"/>
              <a:gd name="connsiteY17" fmla="*/ 1490695 h 1831108"/>
              <a:gd name="connsiteX18" fmla="*/ 844639 w 1188720"/>
              <a:gd name="connsiteY18" fmla="*/ 1524562 h 1831108"/>
              <a:gd name="connsiteX19" fmla="*/ 844638 w 1188720"/>
              <a:gd name="connsiteY19" fmla="*/ 1524562 h 1831108"/>
              <a:gd name="connsiteX20" fmla="*/ 810771 w 1188720"/>
              <a:gd name="connsiteY20" fmla="*/ 1558429 h 1831108"/>
              <a:gd name="connsiteX21" fmla="*/ 377949 w 1188720"/>
              <a:gd name="connsiteY21" fmla="*/ 1558428 h 1831108"/>
              <a:gd name="connsiteX22" fmla="*/ 354001 w 1188720"/>
              <a:gd name="connsiteY22" fmla="*/ 1548508 h 1831108"/>
              <a:gd name="connsiteX23" fmla="*/ 344082 w 1188720"/>
              <a:gd name="connsiteY23" fmla="*/ 1524561 h 1831108"/>
              <a:gd name="connsiteX24" fmla="*/ 354001 w 1188720"/>
              <a:gd name="connsiteY24" fmla="*/ 1500614 h 1831108"/>
              <a:gd name="connsiteX25" fmla="*/ 377949 w 1188720"/>
              <a:gd name="connsiteY25" fmla="*/ 1490695 h 1831108"/>
              <a:gd name="connsiteX26" fmla="*/ 377949 w 1188720"/>
              <a:gd name="connsiteY26" fmla="*/ 1372161 h 1831108"/>
              <a:gd name="connsiteX27" fmla="*/ 810772 w 1188720"/>
              <a:gd name="connsiteY27" fmla="*/ 1372161 h 1831108"/>
              <a:gd name="connsiteX28" fmla="*/ 844639 w 1188720"/>
              <a:gd name="connsiteY28" fmla="*/ 1406028 h 1831108"/>
              <a:gd name="connsiteX29" fmla="*/ 844638 w 1188720"/>
              <a:gd name="connsiteY29" fmla="*/ 1406028 h 1831108"/>
              <a:gd name="connsiteX30" fmla="*/ 810771 w 1188720"/>
              <a:gd name="connsiteY30" fmla="*/ 1439895 h 1831108"/>
              <a:gd name="connsiteX31" fmla="*/ 377949 w 1188720"/>
              <a:gd name="connsiteY31" fmla="*/ 1439894 h 1831108"/>
              <a:gd name="connsiteX32" fmla="*/ 354001 w 1188720"/>
              <a:gd name="connsiteY32" fmla="*/ 1429974 h 1831108"/>
              <a:gd name="connsiteX33" fmla="*/ 344082 w 1188720"/>
              <a:gd name="connsiteY33" fmla="*/ 1406027 h 1831108"/>
              <a:gd name="connsiteX34" fmla="*/ 354001 w 1188720"/>
              <a:gd name="connsiteY34" fmla="*/ 1382080 h 1831108"/>
              <a:gd name="connsiteX35" fmla="*/ 377949 w 1188720"/>
              <a:gd name="connsiteY35" fmla="*/ 1372161 h 1831108"/>
              <a:gd name="connsiteX36" fmla="*/ 769462 w 1188720"/>
              <a:gd name="connsiteY36" fmla="*/ 671538 h 1831108"/>
              <a:gd name="connsiteX37" fmla="*/ 814443 w 1188720"/>
              <a:gd name="connsiteY37" fmla="*/ 687288 h 1831108"/>
              <a:gd name="connsiteX38" fmla="*/ 741229 w 1188720"/>
              <a:gd name="connsiteY38" fmla="*/ 783078 h 1831108"/>
              <a:gd name="connsiteX39" fmla="*/ 620941 w 1188720"/>
              <a:gd name="connsiteY39" fmla="*/ 791256 h 1831108"/>
              <a:gd name="connsiteX40" fmla="*/ 618798 w 1188720"/>
              <a:gd name="connsiteY40" fmla="*/ 783630 h 1831108"/>
              <a:gd name="connsiteX41" fmla="*/ 619098 w 1188720"/>
              <a:gd name="connsiteY41" fmla="*/ 777429 h 1831108"/>
              <a:gd name="connsiteX42" fmla="*/ 618780 w 1188720"/>
              <a:gd name="connsiteY42" fmla="*/ 775677 h 1831108"/>
              <a:gd name="connsiteX43" fmla="*/ 619383 w 1188720"/>
              <a:gd name="connsiteY43" fmla="*/ 770119 h 1831108"/>
              <a:gd name="connsiteX44" fmla="*/ 694155 w 1188720"/>
              <a:gd name="connsiteY44" fmla="*/ 695465 h 1831108"/>
              <a:gd name="connsiteX45" fmla="*/ 769462 w 1188720"/>
              <a:gd name="connsiteY45" fmla="*/ 671538 h 1831108"/>
              <a:gd name="connsiteX46" fmla="*/ 419259 w 1188720"/>
              <a:gd name="connsiteY46" fmla="*/ 671538 h 1831108"/>
              <a:gd name="connsiteX47" fmla="*/ 494567 w 1188720"/>
              <a:gd name="connsiteY47" fmla="*/ 695465 h 1831108"/>
              <a:gd name="connsiteX48" fmla="*/ 569339 w 1188720"/>
              <a:gd name="connsiteY48" fmla="*/ 770119 h 1831108"/>
              <a:gd name="connsiteX49" fmla="*/ 569863 w 1188720"/>
              <a:gd name="connsiteY49" fmla="*/ 774954 h 1831108"/>
              <a:gd name="connsiteX50" fmla="*/ 570111 w 1188720"/>
              <a:gd name="connsiteY50" fmla="*/ 782962 h 1831108"/>
              <a:gd name="connsiteX51" fmla="*/ 567780 w 1188720"/>
              <a:gd name="connsiteY51" fmla="*/ 791256 h 1831108"/>
              <a:gd name="connsiteX52" fmla="*/ 447492 w 1188720"/>
              <a:gd name="connsiteY52" fmla="*/ 783078 h 1831108"/>
              <a:gd name="connsiteX53" fmla="*/ 374279 w 1188720"/>
              <a:gd name="connsiteY53" fmla="*/ 687288 h 1831108"/>
              <a:gd name="connsiteX54" fmla="*/ 419259 w 1188720"/>
              <a:gd name="connsiteY54" fmla="*/ 671538 h 1831108"/>
              <a:gd name="connsiteX55" fmla="*/ 594360 w 1188720"/>
              <a:gd name="connsiteY55" fmla="*/ 0 h 1831108"/>
              <a:gd name="connsiteX56" fmla="*/ 1188720 w 1188720"/>
              <a:gd name="connsiteY56" fmla="*/ 594360 h 1831108"/>
              <a:gd name="connsiteX57" fmla="*/ 926673 w 1188720"/>
              <a:gd name="connsiteY57" fmla="*/ 1087213 h 1831108"/>
              <a:gd name="connsiteX58" fmla="*/ 918599 w 1188720"/>
              <a:gd name="connsiteY58" fmla="*/ 1091595 h 1831108"/>
              <a:gd name="connsiteX59" fmla="*/ 868486 w 1188720"/>
              <a:gd name="connsiteY59" fmla="*/ 1204745 h 1831108"/>
              <a:gd name="connsiteX60" fmla="*/ 844309 w 1188720"/>
              <a:gd name="connsiteY60" fmla="*/ 1281526 h 1831108"/>
              <a:gd name="connsiteX61" fmla="*/ 621077 w 1188720"/>
              <a:gd name="connsiteY61" fmla="*/ 1281526 h 1831108"/>
              <a:gd name="connsiteX62" fmla="*/ 621077 w 1188720"/>
              <a:gd name="connsiteY62" fmla="*/ 848468 h 1831108"/>
              <a:gd name="connsiteX63" fmla="*/ 627459 w 1188720"/>
              <a:gd name="connsiteY63" fmla="*/ 850880 h 1831108"/>
              <a:gd name="connsiteX64" fmla="*/ 764766 w 1188720"/>
              <a:gd name="connsiteY64" fmla="*/ 826885 h 1831108"/>
              <a:gd name="connsiteX65" fmla="*/ 858250 w 1188720"/>
              <a:gd name="connsiteY65" fmla="*/ 663751 h 1831108"/>
              <a:gd name="connsiteX66" fmla="*/ 670618 w 1188720"/>
              <a:gd name="connsiteY66" fmla="*/ 651659 h 1831108"/>
              <a:gd name="connsiteX67" fmla="*/ 600070 w 1188720"/>
              <a:gd name="connsiteY67" fmla="*/ 708846 h 1831108"/>
              <a:gd name="connsiteX68" fmla="*/ 594534 w 1188720"/>
              <a:gd name="connsiteY68" fmla="*/ 716891 h 1831108"/>
              <a:gd name="connsiteX69" fmla="*/ 581830 w 1188720"/>
              <a:gd name="connsiteY69" fmla="*/ 700858 h 1831108"/>
              <a:gd name="connsiteX70" fmla="*/ 518104 w 1188720"/>
              <a:gd name="connsiteY70" fmla="*/ 651659 h 1831108"/>
              <a:gd name="connsiteX71" fmla="*/ 404927 w 1188720"/>
              <a:gd name="connsiteY71" fmla="*/ 623918 h 1831108"/>
              <a:gd name="connsiteX72" fmla="*/ 330472 w 1188720"/>
              <a:gd name="connsiteY72" fmla="*/ 663751 h 1831108"/>
              <a:gd name="connsiteX73" fmla="*/ 423955 w 1188720"/>
              <a:gd name="connsiteY73" fmla="*/ 826885 h 1831108"/>
              <a:gd name="connsiteX74" fmla="*/ 561262 w 1188720"/>
              <a:gd name="connsiteY74" fmla="*/ 850880 h 1831108"/>
              <a:gd name="connsiteX75" fmla="*/ 567645 w 1188720"/>
              <a:gd name="connsiteY75" fmla="*/ 848468 h 1831108"/>
              <a:gd name="connsiteX76" fmla="*/ 567645 w 1188720"/>
              <a:gd name="connsiteY76" fmla="*/ 1281526 h 1831108"/>
              <a:gd name="connsiteX77" fmla="*/ 363518 w 1188720"/>
              <a:gd name="connsiteY77" fmla="*/ 1281526 h 1831108"/>
              <a:gd name="connsiteX78" fmla="*/ 339339 w 1188720"/>
              <a:gd name="connsiteY78" fmla="*/ 1204745 h 1831108"/>
              <a:gd name="connsiteX79" fmla="*/ 295272 w 1188720"/>
              <a:gd name="connsiteY79" fmla="*/ 1105246 h 1831108"/>
              <a:gd name="connsiteX80" fmla="*/ 262048 w 1188720"/>
              <a:gd name="connsiteY80" fmla="*/ 1087213 h 1831108"/>
              <a:gd name="connsiteX81" fmla="*/ 0 w 1188720"/>
              <a:gd name="connsiteY81" fmla="*/ 594360 h 1831108"/>
              <a:gd name="connsiteX82" fmla="*/ 594360 w 1188720"/>
              <a:gd name="connsiteY82" fmla="*/ 0 h 183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88720" h="1831108">
                <a:moveTo>
                  <a:pt x="416100" y="1748487"/>
                </a:moveTo>
                <a:lnTo>
                  <a:pt x="594361" y="1750558"/>
                </a:lnTo>
                <a:lnTo>
                  <a:pt x="772680" y="1750558"/>
                </a:lnTo>
                <a:cubicBezTo>
                  <a:pt x="772680" y="1787281"/>
                  <a:pt x="717694" y="1819356"/>
                  <a:pt x="638985" y="1828546"/>
                </a:cubicBezTo>
                <a:cubicBezTo>
                  <a:pt x="609332" y="1832008"/>
                  <a:pt x="578205" y="1831962"/>
                  <a:pt x="548604" y="1828412"/>
                </a:cubicBezTo>
                <a:cubicBezTo>
                  <a:pt x="468798" y="1818841"/>
                  <a:pt x="413976" y="1785773"/>
                  <a:pt x="416100" y="1748487"/>
                </a:cubicBezTo>
                <a:close/>
                <a:moveTo>
                  <a:pt x="377949" y="1609229"/>
                </a:moveTo>
                <a:lnTo>
                  <a:pt x="810772" y="1609229"/>
                </a:lnTo>
                <a:cubicBezTo>
                  <a:pt x="829476" y="1609229"/>
                  <a:pt x="844639" y="1624392"/>
                  <a:pt x="844639" y="1643096"/>
                </a:cubicBezTo>
                <a:lnTo>
                  <a:pt x="844638" y="1643096"/>
                </a:lnTo>
                <a:cubicBezTo>
                  <a:pt x="844638" y="1661800"/>
                  <a:pt x="829475" y="1676963"/>
                  <a:pt x="810771" y="1676963"/>
                </a:cubicBezTo>
                <a:lnTo>
                  <a:pt x="377949" y="1676962"/>
                </a:lnTo>
                <a:cubicBezTo>
                  <a:pt x="368597" y="1676962"/>
                  <a:pt x="360130" y="1673172"/>
                  <a:pt x="354001" y="1667042"/>
                </a:cubicBezTo>
                <a:lnTo>
                  <a:pt x="344082" y="1643095"/>
                </a:lnTo>
                <a:lnTo>
                  <a:pt x="354001" y="1619148"/>
                </a:lnTo>
                <a:cubicBezTo>
                  <a:pt x="360130" y="1613020"/>
                  <a:pt x="368597" y="1609229"/>
                  <a:pt x="377949" y="1609229"/>
                </a:cubicBezTo>
                <a:close/>
                <a:moveTo>
                  <a:pt x="377949" y="1490695"/>
                </a:moveTo>
                <a:lnTo>
                  <a:pt x="810772" y="1490695"/>
                </a:lnTo>
                <a:cubicBezTo>
                  <a:pt x="829476" y="1490695"/>
                  <a:pt x="844639" y="1505858"/>
                  <a:pt x="844639" y="1524562"/>
                </a:cubicBezTo>
                <a:lnTo>
                  <a:pt x="844638" y="1524562"/>
                </a:lnTo>
                <a:cubicBezTo>
                  <a:pt x="844638" y="1543266"/>
                  <a:pt x="829475" y="1558429"/>
                  <a:pt x="810771" y="1558429"/>
                </a:cubicBezTo>
                <a:lnTo>
                  <a:pt x="377949" y="1558428"/>
                </a:lnTo>
                <a:cubicBezTo>
                  <a:pt x="368597" y="1558428"/>
                  <a:pt x="360130" y="1554637"/>
                  <a:pt x="354001" y="1548508"/>
                </a:cubicBezTo>
                <a:lnTo>
                  <a:pt x="344082" y="1524561"/>
                </a:lnTo>
                <a:lnTo>
                  <a:pt x="354001" y="1500614"/>
                </a:lnTo>
                <a:cubicBezTo>
                  <a:pt x="360130" y="1494485"/>
                  <a:pt x="368597" y="1490695"/>
                  <a:pt x="377949" y="1490695"/>
                </a:cubicBezTo>
                <a:close/>
                <a:moveTo>
                  <a:pt x="377949" y="1372161"/>
                </a:moveTo>
                <a:lnTo>
                  <a:pt x="810772" y="1372161"/>
                </a:lnTo>
                <a:cubicBezTo>
                  <a:pt x="829476" y="1372161"/>
                  <a:pt x="844639" y="1387324"/>
                  <a:pt x="844639" y="1406028"/>
                </a:cubicBezTo>
                <a:lnTo>
                  <a:pt x="844638" y="1406028"/>
                </a:lnTo>
                <a:cubicBezTo>
                  <a:pt x="844638" y="1424732"/>
                  <a:pt x="829475" y="1439895"/>
                  <a:pt x="810771" y="1439895"/>
                </a:cubicBezTo>
                <a:lnTo>
                  <a:pt x="377949" y="1439894"/>
                </a:lnTo>
                <a:cubicBezTo>
                  <a:pt x="368597" y="1439894"/>
                  <a:pt x="360130" y="1436103"/>
                  <a:pt x="354001" y="1429974"/>
                </a:cubicBezTo>
                <a:lnTo>
                  <a:pt x="344082" y="1406027"/>
                </a:lnTo>
                <a:lnTo>
                  <a:pt x="354001" y="1382080"/>
                </a:lnTo>
                <a:cubicBezTo>
                  <a:pt x="360130" y="1375951"/>
                  <a:pt x="368597" y="1372161"/>
                  <a:pt x="377949" y="1372161"/>
                </a:cubicBezTo>
                <a:close/>
                <a:moveTo>
                  <a:pt x="769462" y="671538"/>
                </a:moveTo>
                <a:cubicBezTo>
                  <a:pt x="791230" y="670058"/>
                  <a:pt x="807943" y="675191"/>
                  <a:pt x="814443" y="687288"/>
                </a:cubicBezTo>
                <a:cubicBezTo>
                  <a:pt x="827442" y="711481"/>
                  <a:pt x="794663" y="754369"/>
                  <a:pt x="741229" y="783078"/>
                </a:cubicBezTo>
                <a:cubicBezTo>
                  <a:pt x="687795" y="811788"/>
                  <a:pt x="633940" y="815449"/>
                  <a:pt x="620941" y="791256"/>
                </a:cubicBezTo>
                <a:lnTo>
                  <a:pt x="618798" y="783630"/>
                </a:lnTo>
                <a:lnTo>
                  <a:pt x="619098" y="777429"/>
                </a:lnTo>
                <a:lnTo>
                  <a:pt x="618780" y="775677"/>
                </a:lnTo>
                <a:lnTo>
                  <a:pt x="619383" y="770119"/>
                </a:lnTo>
                <a:cubicBezTo>
                  <a:pt x="625622" y="746505"/>
                  <a:pt x="654079" y="716997"/>
                  <a:pt x="694155" y="695465"/>
                </a:cubicBezTo>
                <a:cubicBezTo>
                  <a:pt x="720872" y="681110"/>
                  <a:pt x="747694" y="673017"/>
                  <a:pt x="769462" y="671538"/>
                </a:cubicBezTo>
                <a:close/>
                <a:moveTo>
                  <a:pt x="419259" y="671538"/>
                </a:moveTo>
                <a:cubicBezTo>
                  <a:pt x="441027" y="673017"/>
                  <a:pt x="467850" y="681110"/>
                  <a:pt x="494567" y="695465"/>
                </a:cubicBezTo>
                <a:cubicBezTo>
                  <a:pt x="534642" y="716997"/>
                  <a:pt x="563099" y="746505"/>
                  <a:pt x="569339" y="770119"/>
                </a:cubicBezTo>
                <a:lnTo>
                  <a:pt x="569863" y="774954"/>
                </a:lnTo>
                <a:lnTo>
                  <a:pt x="570111" y="782962"/>
                </a:lnTo>
                <a:lnTo>
                  <a:pt x="567780" y="791256"/>
                </a:lnTo>
                <a:cubicBezTo>
                  <a:pt x="554781" y="815449"/>
                  <a:pt x="500926" y="811788"/>
                  <a:pt x="447492" y="783078"/>
                </a:cubicBezTo>
                <a:cubicBezTo>
                  <a:pt x="394058" y="754369"/>
                  <a:pt x="361279" y="711481"/>
                  <a:pt x="374279" y="687288"/>
                </a:cubicBezTo>
                <a:cubicBezTo>
                  <a:pt x="380778" y="675191"/>
                  <a:pt x="397492" y="670058"/>
                  <a:pt x="419259" y="671538"/>
                </a:cubicBezTo>
                <a:close/>
                <a:moveTo>
                  <a:pt x="594360" y="0"/>
                </a:moveTo>
                <a:cubicBezTo>
                  <a:pt x="922616" y="0"/>
                  <a:pt x="1188720" y="266104"/>
                  <a:pt x="1188720" y="594360"/>
                </a:cubicBezTo>
                <a:cubicBezTo>
                  <a:pt x="1188720" y="799520"/>
                  <a:pt x="1084773" y="980402"/>
                  <a:pt x="926673" y="1087213"/>
                </a:cubicBezTo>
                <a:lnTo>
                  <a:pt x="918599" y="1091595"/>
                </a:lnTo>
                <a:lnTo>
                  <a:pt x="868486" y="1204745"/>
                </a:lnTo>
                <a:lnTo>
                  <a:pt x="844309" y="1281526"/>
                </a:lnTo>
                <a:lnTo>
                  <a:pt x="621077" y="1281526"/>
                </a:lnTo>
                <a:lnTo>
                  <a:pt x="621077" y="848468"/>
                </a:lnTo>
                <a:lnTo>
                  <a:pt x="627459" y="850880"/>
                </a:lnTo>
                <a:cubicBezTo>
                  <a:pt x="665240" y="860614"/>
                  <a:pt x="716249" y="852953"/>
                  <a:pt x="764766" y="826885"/>
                </a:cubicBezTo>
                <a:cubicBezTo>
                  <a:pt x="842394" y="785176"/>
                  <a:pt x="884248" y="712138"/>
                  <a:pt x="858250" y="663751"/>
                </a:cubicBezTo>
                <a:cubicBezTo>
                  <a:pt x="832251" y="615363"/>
                  <a:pt x="748246" y="609949"/>
                  <a:pt x="670618" y="651659"/>
                </a:cubicBezTo>
                <a:cubicBezTo>
                  <a:pt x="641507" y="667300"/>
                  <a:pt x="617427" y="687346"/>
                  <a:pt x="600070" y="708846"/>
                </a:cubicBezTo>
                <a:lnTo>
                  <a:pt x="594534" y="716891"/>
                </a:lnTo>
                <a:lnTo>
                  <a:pt x="581830" y="700858"/>
                </a:lnTo>
                <a:cubicBezTo>
                  <a:pt x="565196" y="682403"/>
                  <a:pt x="543576" y="665345"/>
                  <a:pt x="518104" y="651659"/>
                </a:cubicBezTo>
                <a:cubicBezTo>
                  <a:pt x="479290" y="630804"/>
                  <a:pt x="438881" y="621730"/>
                  <a:pt x="404927" y="623918"/>
                </a:cubicBezTo>
                <a:cubicBezTo>
                  <a:pt x="370972" y="626107"/>
                  <a:pt x="343471" y="639557"/>
                  <a:pt x="330472" y="663751"/>
                </a:cubicBezTo>
                <a:cubicBezTo>
                  <a:pt x="304473" y="712138"/>
                  <a:pt x="346327" y="785176"/>
                  <a:pt x="423955" y="826885"/>
                </a:cubicBezTo>
                <a:cubicBezTo>
                  <a:pt x="472473" y="852953"/>
                  <a:pt x="523481" y="860614"/>
                  <a:pt x="561262" y="850880"/>
                </a:cubicBezTo>
                <a:lnTo>
                  <a:pt x="567645" y="848468"/>
                </a:lnTo>
                <a:lnTo>
                  <a:pt x="567645" y="1281526"/>
                </a:lnTo>
                <a:lnTo>
                  <a:pt x="363518" y="1281526"/>
                </a:lnTo>
                <a:lnTo>
                  <a:pt x="339339" y="1204745"/>
                </a:lnTo>
                <a:lnTo>
                  <a:pt x="295272" y="1105246"/>
                </a:lnTo>
                <a:lnTo>
                  <a:pt x="262048" y="1087213"/>
                </a:lnTo>
                <a:cubicBezTo>
                  <a:pt x="103947" y="980402"/>
                  <a:pt x="0" y="799520"/>
                  <a:pt x="0" y="594360"/>
                </a:cubicBezTo>
                <a:cubicBezTo>
                  <a:pt x="0" y="266104"/>
                  <a:pt x="266104" y="0"/>
                  <a:pt x="594360" y="0"/>
                </a:cubicBezTo>
                <a:close/>
              </a:path>
            </a:pathLst>
          </a:custGeom>
          <a:solidFill>
            <a:srgbClr val="2075BC"/>
          </a:solidFill>
          <a:ln>
            <a:solidFill>
              <a:srgbClr val="20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596096" y="4955824"/>
            <a:ext cx="2966936" cy="612645"/>
          </a:xfrm>
          <a:prstGeom prst="rect">
            <a:avLst/>
          </a:prstGeom>
          <a:noFill/>
        </p:spPr>
        <p:txBody>
          <a:bodyPr wrap="square" tIns="90000" bIns="90000" rtlCol="0" anchor="t">
            <a:spAutoFit/>
          </a:bodyPr>
          <a:lstStyle/>
          <a:p>
            <a:pPr algn="ctr"/>
            <a:r>
              <a:rPr lang="en-US" sz="2800" dirty="0"/>
              <a:t>Problem</a:t>
            </a:r>
          </a:p>
        </p:txBody>
      </p:sp>
      <p:sp>
        <p:nvSpPr>
          <p:cNvPr id="6" name="TextBox 5"/>
          <p:cNvSpPr txBox="1"/>
          <p:nvPr/>
        </p:nvSpPr>
        <p:spPr>
          <a:xfrm>
            <a:off x="6340726" y="4950179"/>
            <a:ext cx="2966936" cy="612645"/>
          </a:xfrm>
          <a:prstGeom prst="rect">
            <a:avLst/>
          </a:prstGeom>
          <a:noFill/>
        </p:spPr>
        <p:txBody>
          <a:bodyPr wrap="square" tIns="90000" bIns="90000" rtlCol="0" anchor="t">
            <a:spAutoFit/>
          </a:bodyPr>
          <a:lstStyle/>
          <a:p>
            <a:pPr algn="ctr"/>
            <a:r>
              <a:rPr lang="en-US" sz="2800" dirty="0"/>
              <a:t>Knowledge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565" y="2291644"/>
            <a:ext cx="2286000" cy="2286000"/>
          </a:xfrm>
          <a:prstGeom prst="rect">
            <a:avLst/>
          </a:prstGeom>
        </p:spPr>
      </p:pic>
    </p:spTree>
    <p:extLst>
      <p:ext uri="{BB962C8B-B14F-4D97-AF65-F5344CB8AC3E}">
        <p14:creationId xmlns:p14="http://schemas.microsoft.com/office/powerpoint/2010/main" val="223012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3"/>
          </p:nvPr>
        </p:nvSpPr>
        <p:spPr/>
        <p:txBody>
          <a:bodyPr anchor="ctr">
            <a:normAutofit/>
          </a:bodyPr>
          <a:lstStyle/>
          <a:p>
            <a:pPr algn="ctr"/>
            <a:r>
              <a:rPr lang="en-US" sz="8800" dirty="0"/>
              <a:t>QUESTIONS</a:t>
            </a:r>
            <a:endParaRPr lang="en-US" sz="3600" dirty="0"/>
          </a:p>
        </p:txBody>
      </p:sp>
    </p:spTree>
    <p:extLst>
      <p:ext uri="{BB962C8B-B14F-4D97-AF65-F5344CB8AC3E}">
        <p14:creationId xmlns:p14="http://schemas.microsoft.com/office/powerpoint/2010/main" val="305346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speakers</a:t>
            </a:r>
          </a:p>
        </p:txBody>
      </p:sp>
      <p:grpSp>
        <p:nvGrpSpPr>
          <p:cNvPr id="12" name="Group 11"/>
          <p:cNvGrpSpPr/>
          <p:nvPr/>
        </p:nvGrpSpPr>
        <p:grpSpPr>
          <a:xfrm>
            <a:off x="7816149" y="1694552"/>
            <a:ext cx="2604066" cy="2830190"/>
            <a:chOff x="7816149" y="1694552"/>
            <a:chExt cx="2604066" cy="2830190"/>
          </a:xfrm>
        </p:grpSpPr>
        <p:sp>
          <p:nvSpPr>
            <p:cNvPr id="15" name="Rectangle 14"/>
            <p:cNvSpPr/>
            <p:nvPr/>
          </p:nvSpPr>
          <p:spPr>
            <a:xfrm>
              <a:off x="7816149" y="3816856"/>
              <a:ext cx="2604066"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Dylan Platz</a:t>
              </a:r>
            </a:p>
            <a:p>
              <a:pPr algn="ctr"/>
              <a:r>
                <a:rPr lang="en-US" sz="1600" dirty="0" smtClean="0">
                  <a:latin typeface="Segoe UI" panose="020B0502040204020203" pitchFamily="34" charset="0"/>
                  <a:cs typeface="Segoe UI" panose="020B0502040204020203" pitchFamily="34" charset="0"/>
                </a:rPr>
                <a:t>VU Identity </a:t>
              </a:r>
              <a:r>
                <a:rPr lang="en-US" sz="1600" dirty="0">
                  <a:latin typeface="Segoe UI" panose="020B0502040204020203" pitchFamily="34" charset="0"/>
                  <a:cs typeface="Segoe UI" panose="020B0502040204020203" pitchFamily="34" charset="0"/>
                </a:rPr>
                <a:t>Management</a:t>
              </a:r>
            </a:p>
          </p:txBody>
        </p:sp>
        <p:pic>
          <p:nvPicPr>
            <p:cNvPr id="18" name="Picture 17"/>
            <p:cNvPicPr>
              <a:picLocks noChangeAspect="1"/>
            </p:cNvPicPr>
            <p:nvPr/>
          </p:nvPicPr>
          <p:blipFill>
            <a:blip r:embed="rId2"/>
            <a:stretch>
              <a:fillRect/>
            </a:stretch>
          </p:blipFill>
          <p:spPr>
            <a:xfrm>
              <a:off x="8112342" y="1694552"/>
              <a:ext cx="2011680" cy="2011680"/>
            </a:xfrm>
            <a:prstGeom prst="rect">
              <a:avLst/>
            </a:prstGeom>
          </p:spPr>
        </p:pic>
      </p:grpSp>
      <p:grpSp>
        <p:nvGrpSpPr>
          <p:cNvPr id="19" name="Group 18"/>
          <p:cNvGrpSpPr/>
          <p:nvPr/>
        </p:nvGrpSpPr>
        <p:grpSpPr>
          <a:xfrm>
            <a:off x="4637116" y="1694552"/>
            <a:ext cx="2685870" cy="2830190"/>
            <a:chOff x="1689982" y="1694552"/>
            <a:chExt cx="2685870" cy="2830190"/>
          </a:xfrm>
        </p:grpSpPr>
        <p:sp>
          <p:nvSpPr>
            <p:cNvPr id="20" name="Rectangle 19"/>
            <p:cNvSpPr/>
            <p:nvPr/>
          </p:nvSpPr>
          <p:spPr>
            <a:xfrm>
              <a:off x="1689982" y="3816856"/>
              <a:ext cx="2685870"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Jeannette Wolff</a:t>
              </a:r>
            </a:p>
            <a:p>
              <a:pPr algn="ctr"/>
              <a:r>
                <a:rPr lang="en-US" sz="1600" dirty="0" smtClean="0">
                  <a:latin typeface="Segoe UI" panose="020B0502040204020203" pitchFamily="34" charset="0"/>
                  <a:cs typeface="Segoe UI" panose="020B0502040204020203" pitchFamily="34" charset="0"/>
                </a:rPr>
                <a:t>VU Off-Site </a:t>
              </a:r>
              <a:r>
                <a:rPr lang="en-US" sz="1600" dirty="0">
                  <a:latin typeface="Segoe UI" panose="020B0502040204020203" pitchFamily="34" charset="0"/>
                  <a:cs typeface="Segoe UI" panose="020B0502040204020203" pitchFamily="34" charset="0"/>
                </a:rPr>
                <a:t>Data Center</a:t>
              </a:r>
            </a:p>
          </p:txBody>
        </p:sp>
        <p:pic>
          <p:nvPicPr>
            <p:cNvPr id="21" name="Picture 20"/>
            <p:cNvPicPr>
              <a:picLocks noChangeAspect="1"/>
            </p:cNvPicPr>
            <p:nvPr/>
          </p:nvPicPr>
          <p:blipFill>
            <a:blip r:embed="rId3"/>
            <a:stretch>
              <a:fillRect/>
            </a:stretch>
          </p:blipFill>
          <p:spPr>
            <a:xfrm>
              <a:off x="2027076" y="1694552"/>
              <a:ext cx="2011680" cy="2011680"/>
            </a:xfrm>
            <a:prstGeom prst="rect">
              <a:avLst/>
            </a:prstGeom>
          </p:spPr>
        </p:pic>
      </p:grpSp>
      <p:grpSp>
        <p:nvGrpSpPr>
          <p:cNvPr id="22" name="Group 21"/>
          <p:cNvGrpSpPr/>
          <p:nvPr/>
        </p:nvGrpSpPr>
        <p:grpSpPr>
          <a:xfrm>
            <a:off x="1627834" y="1694552"/>
            <a:ext cx="2748018" cy="2830190"/>
            <a:chOff x="4622598" y="1694552"/>
            <a:chExt cx="2748018" cy="2830190"/>
          </a:xfrm>
        </p:grpSpPr>
        <p:sp>
          <p:nvSpPr>
            <p:cNvPr id="23" name="Rectangle 22"/>
            <p:cNvSpPr/>
            <p:nvPr/>
          </p:nvSpPr>
          <p:spPr>
            <a:xfrm>
              <a:off x="4622598" y="3816856"/>
              <a:ext cx="2748018"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Dan Oliver</a:t>
              </a:r>
            </a:p>
            <a:p>
              <a:pPr algn="ctr"/>
              <a:r>
                <a:rPr lang="en-US" sz="1600" dirty="0" smtClean="0">
                  <a:latin typeface="Segoe UI" panose="020B0502040204020203" pitchFamily="34" charset="0"/>
                  <a:cs typeface="Segoe UI" panose="020B0502040204020203" pitchFamily="34" charset="0"/>
                </a:rPr>
                <a:t>VU IT </a:t>
              </a:r>
              <a:r>
                <a:rPr lang="en-US" sz="1600" dirty="0">
                  <a:latin typeface="Segoe UI" panose="020B0502040204020203" pitchFamily="34" charset="0"/>
                  <a:cs typeface="Segoe UI" panose="020B0502040204020203" pitchFamily="34" charset="0"/>
                </a:rPr>
                <a:t>Service Management</a:t>
              </a:r>
            </a:p>
          </p:txBody>
        </p:sp>
        <p:pic>
          <p:nvPicPr>
            <p:cNvPr id="24" name="Picture 23"/>
            <p:cNvPicPr>
              <a:picLocks noChangeAspect="1"/>
            </p:cNvPicPr>
            <p:nvPr/>
          </p:nvPicPr>
          <p:blipFill>
            <a:blip r:embed="rId4"/>
            <a:stretch>
              <a:fillRect/>
            </a:stretch>
          </p:blipFill>
          <p:spPr>
            <a:xfrm>
              <a:off x="4974211" y="1694552"/>
              <a:ext cx="2011680" cy="2011680"/>
            </a:xfrm>
            <a:prstGeom prst="rect">
              <a:avLst/>
            </a:prstGeom>
          </p:spPr>
        </p:pic>
      </p:grpSp>
      <p:sp>
        <p:nvSpPr>
          <p:cNvPr id="25" name="Rectangle 24"/>
          <p:cNvSpPr/>
          <p:nvPr/>
        </p:nvSpPr>
        <p:spPr>
          <a:xfrm>
            <a:off x="1699810" y="1524399"/>
            <a:ext cx="2604066" cy="361405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16149" y="1538512"/>
            <a:ext cx="2604066" cy="361405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 Off-Site Data Center Project Team</a:t>
            </a:r>
            <a:endParaRPr lang="en-US" dirty="0"/>
          </a:p>
        </p:txBody>
      </p:sp>
      <p:grpSp>
        <p:nvGrpSpPr>
          <p:cNvPr id="11" name="Group 10"/>
          <p:cNvGrpSpPr/>
          <p:nvPr/>
        </p:nvGrpSpPr>
        <p:grpSpPr>
          <a:xfrm>
            <a:off x="1724028" y="876042"/>
            <a:ext cx="8771145" cy="5596196"/>
            <a:chOff x="428626" y="876042"/>
            <a:chExt cx="8771145" cy="5596196"/>
          </a:xfrm>
        </p:grpSpPr>
        <p:sp>
          <p:nvSpPr>
            <p:cNvPr id="12" name="Rectangle 11"/>
            <p:cNvSpPr/>
            <p:nvPr/>
          </p:nvSpPr>
          <p:spPr>
            <a:xfrm>
              <a:off x="428626" y="876042"/>
              <a:ext cx="8715374" cy="5596196"/>
            </a:xfrm>
            <a:prstGeom prst="rect">
              <a:avLst/>
            </a:prstGeom>
            <a:solidFill>
              <a:schemeClr val="bg1"/>
            </a:solidFill>
            <a:ln>
              <a:noFill/>
            </a:ln>
          </p:spPr>
          <p:txBody>
            <a:bodyPr/>
            <a:lstStyle/>
            <a:p>
              <a:endParaRPr lang="en-US" dirty="0"/>
            </a:p>
          </p:txBody>
        </p:sp>
        <p:sp>
          <p:nvSpPr>
            <p:cNvPr id="14" name="Straight Connector 13"/>
            <p:cNvSpPr/>
            <p:nvPr/>
          </p:nvSpPr>
          <p:spPr>
            <a:xfrm>
              <a:off x="2608847" y="2312362"/>
              <a:ext cx="3911024"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5" name="Oval 14"/>
            <p:cNvSpPr/>
            <p:nvPr/>
          </p:nvSpPr>
          <p:spPr>
            <a:xfrm>
              <a:off x="430004" y="1495296"/>
              <a:ext cx="4357687" cy="4357687"/>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1214387" y="3809228"/>
              <a:ext cx="2788919" cy="1438036"/>
            </a:xfrm>
            <a:custGeom>
              <a:avLst/>
              <a:gdLst>
                <a:gd name="connsiteX0" fmla="*/ 0 w 2788919"/>
                <a:gd name="connsiteY0" fmla="*/ 0 h 1438036"/>
                <a:gd name="connsiteX1" fmla="*/ 2788919 w 2788919"/>
                <a:gd name="connsiteY1" fmla="*/ 0 h 1438036"/>
                <a:gd name="connsiteX2" fmla="*/ 2788919 w 2788919"/>
                <a:gd name="connsiteY2" fmla="*/ 1438036 h 1438036"/>
                <a:gd name="connsiteX3" fmla="*/ 0 w 2788919"/>
                <a:gd name="connsiteY3" fmla="*/ 1438036 h 1438036"/>
                <a:gd name="connsiteX4" fmla="*/ 0 w 2788919"/>
                <a:gd name="connsiteY4" fmla="*/ 0 h 143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919" h="1438036">
                  <a:moveTo>
                    <a:pt x="0" y="0"/>
                  </a:moveTo>
                  <a:lnTo>
                    <a:pt x="2788919" y="0"/>
                  </a:lnTo>
                  <a:lnTo>
                    <a:pt x="2788919" y="1438036"/>
                  </a:lnTo>
                  <a:lnTo>
                    <a:pt x="0" y="1438036"/>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algn="ctr" defTabSz="3555885">
                <a:lnSpc>
                  <a:spcPct val="90000"/>
                </a:lnSpc>
                <a:spcBef>
                  <a:spcPct val="0"/>
                </a:spcBef>
                <a:spcAft>
                  <a:spcPct val="35000"/>
                </a:spcAft>
              </a:pPr>
              <a:endParaRPr lang="en-US" sz="7999" dirty="0"/>
            </a:p>
          </p:txBody>
        </p:sp>
        <p:sp>
          <p:nvSpPr>
            <p:cNvPr id="17" name="Oval 16"/>
            <p:cNvSpPr/>
            <p:nvPr/>
          </p:nvSpPr>
          <p:spPr>
            <a:xfrm>
              <a:off x="5702805" y="1495296"/>
              <a:ext cx="1634132" cy="1634132"/>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7394088" y="1495296"/>
              <a:ext cx="1805683" cy="2313932"/>
            </a:xfrm>
            <a:custGeom>
              <a:avLst/>
              <a:gdLst>
                <a:gd name="connsiteX0" fmla="*/ 0 w 1805683"/>
                <a:gd name="connsiteY0" fmla="*/ 0 h 1634132"/>
                <a:gd name="connsiteX1" fmla="*/ 1805683 w 1805683"/>
                <a:gd name="connsiteY1" fmla="*/ 0 h 1634132"/>
                <a:gd name="connsiteX2" fmla="*/ 1805683 w 1805683"/>
                <a:gd name="connsiteY2" fmla="*/ 1634132 h 1634132"/>
                <a:gd name="connsiteX3" fmla="*/ 0 w 1805683"/>
                <a:gd name="connsiteY3" fmla="*/ 1634132 h 1634132"/>
                <a:gd name="connsiteX4" fmla="*/ 0 w 1805683"/>
                <a:gd name="connsiteY4" fmla="*/ 0 h 163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683" h="1634132">
                  <a:moveTo>
                    <a:pt x="0" y="0"/>
                  </a:moveTo>
                  <a:lnTo>
                    <a:pt x="1805683" y="0"/>
                  </a:lnTo>
                  <a:lnTo>
                    <a:pt x="1805683" y="1634132"/>
                  </a:lnTo>
                  <a:lnTo>
                    <a:pt x="0" y="1634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0" rIns="68580" bIns="0" numCol="1" spcCol="1270" anchor="t" anchorCtr="0">
              <a:noAutofit/>
            </a:bodyPr>
            <a:lstStyle/>
            <a:p>
              <a:pPr defTabSz="800074">
                <a:lnSpc>
                  <a:spcPct val="90000"/>
                </a:lnSpc>
                <a:spcBef>
                  <a:spcPct val="0"/>
                </a:spcBef>
                <a:spcAft>
                  <a:spcPct val="35000"/>
                </a:spcAft>
              </a:pPr>
              <a:r>
                <a:rPr lang="en-US" b="1" dirty="0" smtClean="0"/>
                <a:t>Infrastructure</a:t>
              </a:r>
              <a:endParaRPr lang="en-US" b="1" dirty="0"/>
            </a:p>
            <a:p>
              <a:pPr marL="0" lvl="1" defTabSz="488934">
                <a:lnSpc>
                  <a:spcPct val="90000"/>
                </a:lnSpc>
                <a:spcBef>
                  <a:spcPct val="0"/>
                </a:spcBef>
                <a:spcAft>
                  <a:spcPct val="15000"/>
                </a:spcAft>
              </a:pPr>
              <a:r>
                <a:rPr lang="en-US" sz="1100" dirty="0" smtClean="0"/>
                <a:t>Mike Harris</a:t>
              </a:r>
            </a:p>
            <a:p>
              <a:pPr marL="0" lvl="1" defTabSz="488934">
                <a:lnSpc>
                  <a:spcPct val="90000"/>
                </a:lnSpc>
                <a:spcBef>
                  <a:spcPct val="0"/>
                </a:spcBef>
                <a:spcAft>
                  <a:spcPct val="15000"/>
                </a:spcAft>
              </a:pPr>
              <a:r>
                <a:rPr lang="en-US" sz="1100" dirty="0" smtClean="0"/>
                <a:t>Dave Mathews</a:t>
              </a:r>
            </a:p>
            <a:p>
              <a:pPr marL="0" lvl="1" defTabSz="488934">
                <a:lnSpc>
                  <a:spcPct val="90000"/>
                </a:lnSpc>
                <a:spcBef>
                  <a:spcPct val="0"/>
                </a:spcBef>
                <a:spcAft>
                  <a:spcPct val="15000"/>
                </a:spcAft>
              </a:pPr>
              <a:r>
                <a:rPr lang="en-US" sz="1100" dirty="0" smtClean="0"/>
                <a:t>Bo Payne</a:t>
              </a:r>
            </a:p>
            <a:p>
              <a:pPr marL="0" lvl="1" defTabSz="488934">
                <a:lnSpc>
                  <a:spcPct val="90000"/>
                </a:lnSpc>
                <a:spcBef>
                  <a:spcPct val="0"/>
                </a:spcBef>
                <a:spcAft>
                  <a:spcPct val="15000"/>
                </a:spcAft>
              </a:pPr>
              <a:r>
                <a:rPr lang="en-US" sz="1100" dirty="0" smtClean="0"/>
                <a:t>Rick Wheeler</a:t>
              </a:r>
            </a:p>
            <a:p>
              <a:pPr marL="0" lvl="1" defTabSz="488934">
                <a:lnSpc>
                  <a:spcPct val="90000"/>
                </a:lnSpc>
                <a:spcBef>
                  <a:spcPct val="0"/>
                </a:spcBef>
                <a:spcAft>
                  <a:spcPct val="15000"/>
                </a:spcAft>
              </a:pPr>
              <a:r>
                <a:rPr lang="en-US" sz="1100" dirty="0" smtClean="0"/>
                <a:t>Masood Sidiqyar</a:t>
              </a:r>
              <a:endParaRPr lang="en-US" sz="1100" dirty="0"/>
            </a:p>
          </p:txBody>
        </p:sp>
      </p:grpSp>
      <p:pic>
        <p:nvPicPr>
          <p:cNvPr id="28" name="Picture 27"/>
          <p:cNvPicPr>
            <a:picLocks noChangeAspect="1"/>
          </p:cNvPicPr>
          <p:nvPr/>
        </p:nvPicPr>
        <p:blipFill>
          <a:blip r:embed="rId2"/>
          <a:stretch>
            <a:fillRect/>
          </a:stretch>
        </p:blipFill>
        <p:spPr>
          <a:xfrm>
            <a:off x="1736583" y="1501575"/>
            <a:ext cx="4343400" cy="4343400"/>
          </a:xfrm>
          <a:prstGeom prst="rect">
            <a:avLst/>
          </a:prstGeom>
        </p:spPr>
      </p:pic>
      <p:sp>
        <p:nvSpPr>
          <p:cNvPr id="23" name="Freeform 22"/>
          <p:cNvSpPr/>
          <p:nvPr/>
        </p:nvSpPr>
        <p:spPr>
          <a:xfrm rot="2700000">
            <a:off x="7364748" y="1784825"/>
            <a:ext cx="955882" cy="977941"/>
          </a:xfrm>
          <a:custGeom>
            <a:avLst/>
            <a:gdLst>
              <a:gd name="connsiteX0" fmla="*/ 2512987 w 5918102"/>
              <a:gd name="connsiteY0" fmla="*/ 4032664 h 6054672"/>
              <a:gd name="connsiteX1" fmla="*/ 3397407 w 5918102"/>
              <a:gd name="connsiteY1" fmla="*/ 4032664 h 6054672"/>
              <a:gd name="connsiteX2" fmla="*/ 3472984 w 5918102"/>
              <a:gd name="connsiteY2" fmla="*/ 6054672 h 6054672"/>
              <a:gd name="connsiteX3" fmla="*/ 2437410 w 5918102"/>
              <a:gd name="connsiteY3" fmla="*/ 6054672 h 6054672"/>
              <a:gd name="connsiteX4" fmla="*/ 1563821 w 5918102"/>
              <a:gd name="connsiteY4" fmla="*/ 2956713 h 6054672"/>
              <a:gd name="connsiteX5" fmla="*/ 1681922 w 5918102"/>
              <a:gd name="connsiteY5" fmla="*/ 2907794 h 6054672"/>
              <a:gd name="connsiteX6" fmla="*/ 5751082 w 5918102"/>
              <a:gd name="connsiteY6" fmla="*/ 2907794 h 6054672"/>
              <a:gd name="connsiteX7" fmla="*/ 5918102 w 5918102"/>
              <a:gd name="connsiteY7" fmla="*/ 3074814 h 6054672"/>
              <a:gd name="connsiteX8" fmla="*/ 5918102 w 5918102"/>
              <a:gd name="connsiteY8" fmla="*/ 3742872 h 6054672"/>
              <a:gd name="connsiteX9" fmla="*/ 5751082 w 5918102"/>
              <a:gd name="connsiteY9" fmla="*/ 3909892 h 6054672"/>
              <a:gd name="connsiteX10" fmla="*/ 1681922 w 5918102"/>
              <a:gd name="connsiteY10" fmla="*/ 3909893 h 6054672"/>
              <a:gd name="connsiteX11" fmla="*/ 1514902 w 5918102"/>
              <a:gd name="connsiteY11" fmla="*/ 3742873 h 6054672"/>
              <a:gd name="connsiteX12" fmla="*/ 1514902 w 5918102"/>
              <a:gd name="connsiteY12" fmla="*/ 3074814 h 6054672"/>
              <a:gd name="connsiteX13" fmla="*/ 1563821 w 5918102"/>
              <a:gd name="connsiteY13" fmla="*/ 2956713 h 6054672"/>
              <a:gd name="connsiteX14" fmla="*/ 2638697 w 5918102"/>
              <a:gd name="connsiteY14" fmla="*/ 888642 h 6054672"/>
              <a:gd name="connsiteX15" fmla="*/ 2639657 w 5918102"/>
              <a:gd name="connsiteY15" fmla="*/ 889924 h 6054672"/>
              <a:gd name="connsiteX16" fmla="*/ 2639801 w 5918102"/>
              <a:gd name="connsiteY16" fmla="*/ 888642 h 6054672"/>
              <a:gd name="connsiteX17" fmla="*/ 2550836 w 5918102"/>
              <a:gd name="connsiteY17" fmla="*/ 0 h 6054672"/>
              <a:gd name="connsiteX18" fmla="*/ 3359559 w 5918102"/>
              <a:gd name="connsiteY18" fmla="*/ 0 h 6054672"/>
              <a:gd name="connsiteX19" fmla="*/ 3568676 w 5918102"/>
              <a:gd name="connsiteY19" fmla="*/ 836471 h 6054672"/>
              <a:gd name="connsiteX20" fmla="*/ 3593971 w 5918102"/>
              <a:gd name="connsiteY20" fmla="*/ 924678 h 6054672"/>
              <a:gd name="connsiteX21" fmla="*/ 3542263 w 5918102"/>
              <a:gd name="connsiteY21" fmla="*/ 1696136 h 6054672"/>
              <a:gd name="connsiteX22" fmla="*/ 3441250 w 5918102"/>
              <a:gd name="connsiteY22" fmla="*/ 2040723 h 6054672"/>
              <a:gd name="connsiteX23" fmla="*/ 3332001 w 5918102"/>
              <a:gd name="connsiteY23" fmla="*/ 2282784 h 6054672"/>
              <a:gd name="connsiteX24" fmla="*/ 3350801 w 5918102"/>
              <a:gd name="connsiteY24" fmla="*/ 2785755 h 6054672"/>
              <a:gd name="connsiteX25" fmla="*/ 2559593 w 5918102"/>
              <a:gd name="connsiteY25" fmla="*/ 2785755 h 6054672"/>
              <a:gd name="connsiteX26" fmla="*/ 2578982 w 5918102"/>
              <a:gd name="connsiteY26" fmla="*/ 2267010 h 6054672"/>
              <a:gd name="connsiteX27" fmla="*/ 2476852 w 5918102"/>
              <a:gd name="connsiteY27" fmla="*/ 2040723 h 6054672"/>
              <a:gd name="connsiteX28" fmla="*/ 2375839 w 5918102"/>
              <a:gd name="connsiteY28" fmla="*/ 1696136 h 6054672"/>
              <a:gd name="connsiteX29" fmla="*/ 2324132 w 5918102"/>
              <a:gd name="connsiteY29" fmla="*/ 924678 h 6054672"/>
              <a:gd name="connsiteX30" fmla="*/ 2334466 w 5918102"/>
              <a:gd name="connsiteY30" fmla="*/ 888642 h 6054672"/>
              <a:gd name="connsiteX31" fmla="*/ 2328675 w 5918102"/>
              <a:gd name="connsiteY31" fmla="*/ 888642 h 6054672"/>
              <a:gd name="connsiteX32" fmla="*/ 750546 w 5918102"/>
              <a:gd name="connsiteY32" fmla="*/ 1592081 h 6054672"/>
              <a:gd name="connsiteX33" fmla="*/ 999661 w 5918102"/>
              <a:gd name="connsiteY33" fmla="*/ 1384525 h 6054672"/>
              <a:gd name="connsiteX34" fmla="*/ 1127131 w 5918102"/>
              <a:gd name="connsiteY34" fmla="*/ 1310062 h 6054672"/>
              <a:gd name="connsiteX35" fmla="*/ 1118942 w 5918102"/>
              <a:gd name="connsiteY35" fmla="*/ 1363709 h 6054672"/>
              <a:gd name="connsiteX36" fmla="*/ 1098115 w 5918102"/>
              <a:gd name="connsiteY36" fmla="*/ 1396006 h 6054672"/>
              <a:gd name="connsiteX37" fmla="*/ 875546 w 5918102"/>
              <a:gd name="connsiteY37" fmla="*/ 1899459 h 6054672"/>
              <a:gd name="connsiteX38" fmla="*/ 779822 w 5918102"/>
              <a:gd name="connsiteY38" fmla="*/ 2433141 h 6054672"/>
              <a:gd name="connsiteX39" fmla="*/ 788516 w 5918102"/>
              <a:gd name="connsiteY39" fmla="*/ 2710234 h 6054672"/>
              <a:gd name="connsiteX40" fmla="*/ 790810 w 5918102"/>
              <a:gd name="connsiteY40" fmla="*/ 2724741 h 6054672"/>
              <a:gd name="connsiteX41" fmla="*/ 1169057 w 5918102"/>
              <a:gd name="connsiteY41" fmla="*/ 2724741 h 6054672"/>
              <a:gd name="connsiteX42" fmla="*/ 1402875 w 5918102"/>
              <a:gd name="connsiteY42" fmla="*/ 2958559 h 6054672"/>
              <a:gd name="connsiteX43" fmla="*/ 1402874 w 5918102"/>
              <a:gd name="connsiteY43" fmla="*/ 3893799 h 6054672"/>
              <a:gd name="connsiteX44" fmla="*/ 1169057 w 5918102"/>
              <a:gd name="connsiteY44" fmla="*/ 4127616 h 6054672"/>
              <a:gd name="connsiteX45" fmla="*/ 1023583 w 5918102"/>
              <a:gd name="connsiteY45" fmla="*/ 4127615 h 6054672"/>
              <a:gd name="connsiteX46" fmla="*/ 1023583 w 5918102"/>
              <a:gd name="connsiteY46" fmla="*/ 4348826 h 6054672"/>
              <a:gd name="connsiteX47" fmla="*/ 1207829 w 5918102"/>
              <a:gd name="connsiteY47" fmla="*/ 4348826 h 6054672"/>
              <a:gd name="connsiteX48" fmla="*/ 1405722 w 5918102"/>
              <a:gd name="connsiteY48" fmla="*/ 4546719 h 6054672"/>
              <a:gd name="connsiteX49" fmla="*/ 1405720 w 5918102"/>
              <a:gd name="connsiteY49" fmla="*/ 4546717 h 6054672"/>
              <a:gd name="connsiteX50" fmla="*/ 1207827 w 5918102"/>
              <a:gd name="connsiteY50" fmla="*/ 4744610 h 6054672"/>
              <a:gd name="connsiteX51" fmla="*/ 197893 w 5918102"/>
              <a:gd name="connsiteY51" fmla="*/ 4744610 h 6054672"/>
              <a:gd name="connsiteX52" fmla="*/ 0 w 5918102"/>
              <a:gd name="connsiteY52" fmla="*/ 4546717 h 6054672"/>
              <a:gd name="connsiteX53" fmla="*/ 197893 w 5918102"/>
              <a:gd name="connsiteY53" fmla="*/ 4348824 h 6054672"/>
              <a:gd name="connsiteX54" fmla="*/ 382138 w 5918102"/>
              <a:gd name="connsiteY54" fmla="*/ 4348825 h 6054672"/>
              <a:gd name="connsiteX55" fmla="*/ 382137 w 5918102"/>
              <a:gd name="connsiteY55" fmla="*/ 4127615 h 6054672"/>
              <a:gd name="connsiteX56" fmla="*/ 233817 w 5918102"/>
              <a:gd name="connsiteY56" fmla="*/ 4127615 h 6054672"/>
              <a:gd name="connsiteX57" fmla="*/ 0 w 5918102"/>
              <a:gd name="connsiteY57" fmla="*/ 3893798 h 6054672"/>
              <a:gd name="connsiteX58" fmla="*/ 1 w 5918102"/>
              <a:gd name="connsiteY58" fmla="*/ 2958559 h 6054672"/>
              <a:gd name="connsiteX59" fmla="*/ 142805 w 5918102"/>
              <a:gd name="connsiteY59" fmla="*/ 2743116 h 6054672"/>
              <a:gd name="connsiteX60" fmla="*/ 153271 w 5918102"/>
              <a:gd name="connsiteY60" fmla="*/ 2741002 h 6054672"/>
              <a:gd name="connsiteX61" fmla="*/ 173179 w 5918102"/>
              <a:gd name="connsiteY61" fmla="*/ 2646465 h 6054672"/>
              <a:gd name="connsiteX62" fmla="*/ 210891 w 5918102"/>
              <a:gd name="connsiteY62" fmla="*/ 2509811 h 6054672"/>
              <a:gd name="connsiteX63" fmla="*/ 750546 w 5918102"/>
              <a:gd name="connsiteY63" fmla="*/ 1592081 h 605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18102" h="6054672">
                <a:moveTo>
                  <a:pt x="2512987" y="4032664"/>
                </a:moveTo>
                <a:lnTo>
                  <a:pt x="3397407" y="4032664"/>
                </a:lnTo>
                <a:lnTo>
                  <a:pt x="3472984" y="6054672"/>
                </a:lnTo>
                <a:lnTo>
                  <a:pt x="2437410" y="6054672"/>
                </a:lnTo>
                <a:close/>
                <a:moveTo>
                  <a:pt x="1563821" y="2956713"/>
                </a:moveTo>
                <a:cubicBezTo>
                  <a:pt x="1594046" y="2926489"/>
                  <a:pt x="1635801" y="2907795"/>
                  <a:pt x="1681922" y="2907794"/>
                </a:cubicBezTo>
                <a:lnTo>
                  <a:pt x="5751082" y="2907794"/>
                </a:lnTo>
                <a:cubicBezTo>
                  <a:pt x="5843325" y="2907795"/>
                  <a:pt x="5918102" y="2982571"/>
                  <a:pt x="5918102" y="3074814"/>
                </a:cubicBezTo>
                <a:lnTo>
                  <a:pt x="5918102" y="3742872"/>
                </a:lnTo>
                <a:cubicBezTo>
                  <a:pt x="5918102" y="3835115"/>
                  <a:pt x="5843325" y="3909892"/>
                  <a:pt x="5751082" y="3909892"/>
                </a:cubicBezTo>
                <a:lnTo>
                  <a:pt x="1681922" y="3909893"/>
                </a:lnTo>
                <a:cubicBezTo>
                  <a:pt x="1589679" y="3909892"/>
                  <a:pt x="1514902" y="3835115"/>
                  <a:pt x="1514902" y="3742873"/>
                </a:cubicBezTo>
                <a:lnTo>
                  <a:pt x="1514902" y="3074814"/>
                </a:lnTo>
                <a:cubicBezTo>
                  <a:pt x="1514902" y="3028693"/>
                  <a:pt x="1533597" y="2986938"/>
                  <a:pt x="1563821" y="2956713"/>
                </a:cubicBezTo>
                <a:close/>
                <a:moveTo>
                  <a:pt x="2638697" y="888642"/>
                </a:moveTo>
                <a:lnTo>
                  <a:pt x="2639657" y="889924"/>
                </a:lnTo>
                <a:lnTo>
                  <a:pt x="2639801" y="888642"/>
                </a:lnTo>
                <a:close/>
                <a:moveTo>
                  <a:pt x="2550836" y="0"/>
                </a:moveTo>
                <a:lnTo>
                  <a:pt x="3359559" y="0"/>
                </a:lnTo>
                <a:lnTo>
                  <a:pt x="3568676" y="836471"/>
                </a:lnTo>
                <a:lnTo>
                  <a:pt x="3593971" y="924678"/>
                </a:lnTo>
                <a:cubicBezTo>
                  <a:pt x="3628574" y="1102342"/>
                  <a:pt x="3613111" y="1386278"/>
                  <a:pt x="3542263" y="1696136"/>
                </a:cubicBezTo>
                <a:cubicBezTo>
                  <a:pt x="3513924" y="1820079"/>
                  <a:pt x="3479406" y="1936436"/>
                  <a:pt x="3441250" y="2040723"/>
                </a:cubicBezTo>
                <a:lnTo>
                  <a:pt x="3332001" y="2282784"/>
                </a:lnTo>
                <a:lnTo>
                  <a:pt x="3350801" y="2785755"/>
                </a:lnTo>
                <a:lnTo>
                  <a:pt x="2559593" y="2785755"/>
                </a:lnTo>
                <a:lnTo>
                  <a:pt x="2578982" y="2267010"/>
                </a:lnTo>
                <a:lnTo>
                  <a:pt x="2476852" y="2040723"/>
                </a:lnTo>
                <a:cubicBezTo>
                  <a:pt x="2438697" y="1936436"/>
                  <a:pt x="2404179" y="1820079"/>
                  <a:pt x="2375839" y="1696136"/>
                </a:cubicBezTo>
                <a:cubicBezTo>
                  <a:pt x="2304991" y="1386278"/>
                  <a:pt x="2289529" y="1102342"/>
                  <a:pt x="2324132" y="924678"/>
                </a:cubicBezTo>
                <a:lnTo>
                  <a:pt x="2334466" y="888642"/>
                </a:lnTo>
                <a:lnTo>
                  <a:pt x="2328675" y="888642"/>
                </a:lnTo>
                <a:close/>
                <a:moveTo>
                  <a:pt x="750546" y="1592081"/>
                </a:moveTo>
                <a:cubicBezTo>
                  <a:pt x="829294" y="1512791"/>
                  <a:pt x="912825" y="1442970"/>
                  <a:pt x="999661" y="1384525"/>
                </a:cubicBezTo>
                <a:lnTo>
                  <a:pt x="1127131" y="1310062"/>
                </a:lnTo>
                <a:lnTo>
                  <a:pt x="1118942" y="1363709"/>
                </a:lnTo>
                <a:lnTo>
                  <a:pt x="1098115" y="1396006"/>
                </a:lnTo>
                <a:cubicBezTo>
                  <a:pt x="1006509" y="1551108"/>
                  <a:pt x="930655" y="1721073"/>
                  <a:pt x="875546" y="1899459"/>
                </a:cubicBezTo>
                <a:cubicBezTo>
                  <a:pt x="818990" y="2082528"/>
                  <a:pt x="787677" y="2262720"/>
                  <a:pt x="779822" y="2433141"/>
                </a:cubicBezTo>
                <a:cubicBezTo>
                  <a:pt x="775403" y="2529005"/>
                  <a:pt x="778407" y="2621778"/>
                  <a:pt x="788516" y="2710234"/>
                </a:cubicBezTo>
                <a:lnTo>
                  <a:pt x="790810" y="2724741"/>
                </a:lnTo>
                <a:lnTo>
                  <a:pt x="1169057" y="2724741"/>
                </a:lnTo>
                <a:cubicBezTo>
                  <a:pt x="1298192" y="2724740"/>
                  <a:pt x="1402874" y="2829425"/>
                  <a:pt x="1402875" y="2958559"/>
                </a:cubicBezTo>
                <a:lnTo>
                  <a:pt x="1402874" y="3893799"/>
                </a:lnTo>
                <a:cubicBezTo>
                  <a:pt x="1402874" y="4022932"/>
                  <a:pt x="1298192" y="4127615"/>
                  <a:pt x="1169057" y="4127616"/>
                </a:cubicBezTo>
                <a:lnTo>
                  <a:pt x="1023583" y="4127615"/>
                </a:lnTo>
                <a:lnTo>
                  <a:pt x="1023583" y="4348826"/>
                </a:lnTo>
                <a:lnTo>
                  <a:pt x="1207829" y="4348826"/>
                </a:lnTo>
                <a:cubicBezTo>
                  <a:pt x="1317121" y="4348826"/>
                  <a:pt x="1405722" y="4437426"/>
                  <a:pt x="1405722" y="4546719"/>
                </a:cubicBezTo>
                <a:lnTo>
                  <a:pt x="1405720" y="4546717"/>
                </a:lnTo>
                <a:cubicBezTo>
                  <a:pt x="1405720" y="4656011"/>
                  <a:pt x="1317121" y="4744612"/>
                  <a:pt x="1207827" y="4744610"/>
                </a:cubicBezTo>
                <a:lnTo>
                  <a:pt x="197893" y="4744610"/>
                </a:lnTo>
                <a:cubicBezTo>
                  <a:pt x="88601" y="4744611"/>
                  <a:pt x="0" y="4656011"/>
                  <a:pt x="0" y="4546717"/>
                </a:cubicBezTo>
                <a:cubicBezTo>
                  <a:pt x="0" y="4437425"/>
                  <a:pt x="88601" y="4348825"/>
                  <a:pt x="197893" y="4348824"/>
                </a:cubicBezTo>
                <a:lnTo>
                  <a:pt x="382138" y="4348825"/>
                </a:lnTo>
                <a:lnTo>
                  <a:pt x="382137" y="4127615"/>
                </a:lnTo>
                <a:lnTo>
                  <a:pt x="233817" y="4127615"/>
                </a:lnTo>
                <a:cubicBezTo>
                  <a:pt x="104683" y="4127616"/>
                  <a:pt x="0" y="4022932"/>
                  <a:pt x="0" y="3893798"/>
                </a:cubicBezTo>
                <a:lnTo>
                  <a:pt x="1" y="2958559"/>
                </a:lnTo>
                <a:cubicBezTo>
                  <a:pt x="1" y="2861709"/>
                  <a:pt x="58884" y="2778611"/>
                  <a:pt x="142805" y="2743116"/>
                </a:cubicBezTo>
                <a:lnTo>
                  <a:pt x="153271" y="2741002"/>
                </a:lnTo>
                <a:lnTo>
                  <a:pt x="173179" y="2646465"/>
                </a:lnTo>
                <a:cubicBezTo>
                  <a:pt x="184190" y="2601165"/>
                  <a:pt x="196752" y="2555577"/>
                  <a:pt x="210891" y="2509811"/>
                </a:cubicBezTo>
                <a:cubicBezTo>
                  <a:pt x="321110" y="2153036"/>
                  <a:pt x="514303" y="1829951"/>
                  <a:pt x="750546" y="1592081"/>
                </a:cubicBezTo>
                <a:close/>
              </a:path>
            </a:pathLst>
          </a:cu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6081716" y="3671249"/>
            <a:ext cx="1000337" cy="2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774976" y="3268639"/>
            <a:ext cx="798394" cy="798394"/>
          </a:xfrm>
          <a:prstGeom prst="ellipse">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26" name="TextBox 25"/>
          <p:cNvSpPr txBox="1"/>
          <p:nvPr/>
        </p:nvSpPr>
        <p:spPr>
          <a:xfrm>
            <a:off x="7588119" y="3374134"/>
            <a:ext cx="1317009" cy="589562"/>
          </a:xfrm>
          <a:prstGeom prst="rect">
            <a:avLst/>
          </a:prstGeom>
          <a:noFill/>
        </p:spPr>
        <p:txBody>
          <a:bodyPr wrap="square" tIns="90000" bIns="90000" rtlCol="0" anchor="t">
            <a:spAutoFit/>
          </a:bodyPr>
          <a:lstStyle/>
          <a:p>
            <a:r>
              <a:rPr lang="en-US" sz="1600" b="1" dirty="0"/>
              <a:t>PM</a:t>
            </a:r>
            <a:endParaRPr lang="en-US" sz="1400" b="1" dirty="0"/>
          </a:p>
          <a:p>
            <a:r>
              <a:rPr lang="en-US" sz="1050" dirty="0"/>
              <a:t>Jeannette </a:t>
            </a:r>
            <a:r>
              <a:rPr lang="en-US" sz="1050" dirty="0" smtClean="0"/>
              <a:t>Wolff</a:t>
            </a:r>
          </a:p>
        </p:txBody>
      </p:sp>
      <p:sp>
        <p:nvSpPr>
          <p:cNvPr id="27" name="Freeform 26"/>
          <p:cNvSpPr/>
          <p:nvPr/>
        </p:nvSpPr>
        <p:spPr>
          <a:xfrm rot="1234145">
            <a:off x="6873186" y="3399499"/>
            <a:ext cx="573903" cy="515926"/>
          </a:xfrm>
          <a:custGeom>
            <a:avLst/>
            <a:gdLst>
              <a:gd name="connsiteX0" fmla="*/ 1558740 w 3578030"/>
              <a:gd name="connsiteY0" fmla="*/ 800266 h 3216569"/>
              <a:gd name="connsiteX1" fmla="*/ 1750747 w 3578030"/>
              <a:gd name="connsiteY1" fmla="*/ 728214 h 3216569"/>
              <a:gd name="connsiteX2" fmla="*/ 2244571 w 3578030"/>
              <a:gd name="connsiteY2" fmla="*/ 952543 h 3216569"/>
              <a:gd name="connsiteX3" fmla="*/ 2262934 w 3578030"/>
              <a:gd name="connsiteY3" fmla="*/ 1001476 h 3216569"/>
              <a:gd name="connsiteX4" fmla="*/ 2272691 w 3578030"/>
              <a:gd name="connsiteY4" fmla="*/ 1001459 h 3216569"/>
              <a:gd name="connsiteX5" fmla="*/ 2377831 w 3578030"/>
              <a:gd name="connsiteY5" fmla="*/ 1168229 h 3216569"/>
              <a:gd name="connsiteX6" fmla="*/ 2353569 w 3578030"/>
              <a:gd name="connsiteY6" fmla="*/ 1372655 h 3216569"/>
              <a:gd name="connsiteX7" fmla="*/ 2352489 w 3578030"/>
              <a:gd name="connsiteY7" fmla="*/ 1372657 h 3216569"/>
              <a:gd name="connsiteX8" fmla="*/ 2354275 w 3578030"/>
              <a:gd name="connsiteY8" fmla="*/ 1428851 h 3216569"/>
              <a:gd name="connsiteX9" fmla="*/ 2331282 w 3578030"/>
              <a:gd name="connsiteY9" fmla="*/ 1620288 h 3216569"/>
              <a:gd name="connsiteX10" fmla="*/ 2312753 w 3578030"/>
              <a:gd name="connsiteY10" fmla="*/ 1683692 h 3216569"/>
              <a:gd name="connsiteX11" fmla="*/ 2407658 w 3578030"/>
              <a:gd name="connsiteY11" fmla="*/ 1661962 h 3216569"/>
              <a:gd name="connsiteX12" fmla="*/ 3121536 w 3578030"/>
              <a:gd name="connsiteY12" fmla="*/ 1822151 h 3216569"/>
              <a:gd name="connsiteX13" fmla="*/ 3121537 w 3578030"/>
              <a:gd name="connsiteY13" fmla="*/ 1822151 h 3216569"/>
              <a:gd name="connsiteX14" fmla="*/ 3121537 w 3578030"/>
              <a:gd name="connsiteY14" fmla="*/ 1822152 h 3216569"/>
              <a:gd name="connsiteX15" fmla="*/ 3121892 w 3578030"/>
              <a:gd name="connsiteY15" fmla="*/ 1837825 h 3216569"/>
              <a:gd name="connsiteX16" fmla="*/ 2234099 w 3578030"/>
              <a:gd name="connsiteY16" fmla="*/ 2309772 h 3216569"/>
              <a:gd name="connsiteX17" fmla="*/ 1254996 w 3578030"/>
              <a:gd name="connsiteY17" fmla="*/ 2538396 h 3216569"/>
              <a:gd name="connsiteX18" fmla="*/ 1244953 w 3578030"/>
              <a:gd name="connsiteY18" fmla="*/ 2526359 h 3216569"/>
              <a:gd name="connsiteX19" fmla="*/ 1244952 w 3578030"/>
              <a:gd name="connsiteY19" fmla="*/ 2526358 h 3216569"/>
              <a:gd name="connsiteX20" fmla="*/ 1244952 w 3578030"/>
              <a:gd name="connsiteY20" fmla="*/ 2526357 h 3216569"/>
              <a:gd name="connsiteX21" fmla="*/ 1677207 w 3578030"/>
              <a:gd name="connsiteY21" fmla="*/ 1936072 h 3216569"/>
              <a:gd name="connsiteX22" fmla="*/ 1768616 w 3578030"/>
              <a:gd name="connsiteY22" fmla="*/ 1886972 h 3216569"/>
              <a:gd name="connsiteX23" fmla="*/ 1713850 w 3578030"/>
              <a:gd name="connsiteY23" fmla="*/ 1851985 h 3216569"/>
              <a:gd name="connsiteX24" fmla="*/ 1570591 w 3578030"/>
              <a:gd name="connsiteY24" fmla="*/ 1722936 h 3216569"/>
              <a:gd name="connsiteX25" fmla="*/ 1532993 w 3578030"/>
              <a:gd name="connsiteY25" fmla="*/ 1677028 h 3216569"/>
              <a:gd name="connsiteX26" fmla="*/ 1524609 w 3578030"/>
              <a:gd name="connsiteY26" fmla="*/ 1684073 h 3216569"/>
              <a:gd name="connsiteX27" fmla="*/ 1374280 w 3578030"/>
              <a:gd name="connsiteY27" fmla="*/ 1543431 h 3216569"/>
              <a:gd name="connsiteX28" fmla="*/ 1347154 w 3578030"/>
              <a:gd name="connsiteY28" fmla="*/ 1348160 h 3216569"/>
              <a:gd name="connsiteX29" fmla="*/ 1352892 w 3578030"/>
              <a:gd name="connsiteY29" fmla="*/ 1343340 h 3216569"/>
              <a:gd name="connsiteX30" fmla="*/ 1334410 w 3578030"/>
              <a:gd name="connsiteY30" fmla="*/ 1294090 h 3216569"/>
              <a:gd name="connsiteX31" fmla="*/ 1558740 w 3578030"/>
              <a:gd name="connsiteY31" fmla="*/ 800266 h 3216569"/>
              <a:gd name="connsiteX32" fmla="*/ 1508284 w 3578030"/>
              <a:gd name="connsiteY32" fmla="*/ 69970 h 3216569"/>
              <a:gd name="connsiteX33" fmla="*/ 1561679 w 3578030"/>
              <a:gd name="connsiteY33" fmla="*/ 52952 h 3216569"/>
              <a:gd name="connsiteX34" fmla="*/ 3475094 w 3578030"/>
              <a:gd name="connsiteY34" fmla="*/ 1043389 h 3216569"/>
              <a:gd name="connsiteX35" fmla="*/ 2534642 w 3578030"/>
              <a:gd name="connsiteY35" fmla="*/ 3113632 h 3216569"/>
              <a:gd name="connsiteX36" fmla="*/ 464398 w 3578030"/>
              <a:gd name="connsiteY36" fmla="*/ 2173181 h 3216569"/>
              <a:gd name="connsiteX37" fmla="*/ 395716 w 3578030"/>
              <a:gd name="connsiteY37" fmla="*/ 1937423 h 3216569"/>
              <a:gd name="connsiteX38" fmla="*/ 376899 w 3578030"/>
              <a:gd name="connsiteY38" fmla="*/ 1827663 h 3216569"/>
              <a:gd name="connsiteX39" fmla="*/ 0 w 3578030"/>
              <a:gd name="connsiteY39" fmla="*/ 1827663 h 3216569"/>
              <a:gd name="connsiteX40" fmla="*/ 496883 w 3578030"/>
              <a:gd name="connsiteY40" fmla="*/ 970968 h 3216569"/>
              <a:gd name="connsiteX41" fmla="*/ 993766 w 3578030"/>
              <a:gd name="connsiteY41" fmla="*/ 1827663 h 3216569"/>
              <a:gd name="connsiteX42" fmla="*/ 642074 w 3578030"/>
              <a:gd name="connsiteY42" fmla="*/ 1827663 h 3216569"/>
              <a:gd name="connsiteX43" fmla="*/ 667808 w 3578030"/>
              <a:gd name="connsiteY43" fmla="*/ 1949869 h 3216569"/>
              <a:gd name="connsiteX44" fmla="*/ 709650 w 3578030"/>
              <a:gd name="connsiteY44" fmla="*/ 2081148 h 3216569"/>
              <a:gd name="connsiteX45" fmla="*/ 2442609 w 3578030"/>
              <a:gd name="connsiteY45" fmla="*/ 2868381 h 3216569"/>
              <a:gd name="connsiteX46" fmla="*/ 3229842 w 3578030"/>
              <a:gd name="connsiteY46" fmla="*/ 1135421 h 3216569"/>
              <a:gd name="connsiteX47" fmla="*/ 1628161 w 3578030"/>
              <a:gd name="connsiteY47" fmla="*/ 306347 h 3216569"/>
              <a:gd name="connsiteX48" fmla="*/ 1545436 w 3578030"/>
              <a:gd name="connsiteY48" fmla="*/ 332713 h 3216569"/>
              <a:gd name="connsiteX49" fmla="*/ 1525817 w 3578030"/>
              <a:gd name="connsiteY49" fmla="*/ 318750 h 3216569"/>
              <a:gd name="connsiteX50" fmla="*/ 1483564 w 3578030"/>
              <a:gd name="connsiteY50" fmla="*/ 251086 h 3216569"/>
              <a:gd name="connsiteX51" fmla="*/ 1488745 w 3578030"/>
              <a:gd name="connsiteY51" fmla="*/ 97421 h 32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78030" h="3216569">
                <a:moveTo>
                  <a:pt x="1558740" y="800266"/>
                </a:moveTo>
                <a:lnTo>
                  <a:pt x="1750747" y="728214"/>
                </a:lnTo>
                <a:cubicBezTo>
                  <a:pt x="1949060" y="653795"/>
                  <a:pt x="2170153" y="754230"/>
                  <a:pt x="2244571" y="952543"/>
                </a:cubicBezTo>
                <a:lnTo>
                  <a:pt x="2262934" y="1001476"/>
                </a:lnTo>
                <a:lnTo>
                  <a:pt x="2272691" y="1001459"/>
                </a:lnTo>
                <a:cubicBezTo>
                  <a:pt x="2310223" y="1010178"/>
                  <a:pt x="2354522" y="1078545"/>
                  <a:pt x="2377831" y="1168229"/>
                </a:cubicBezTo>
                <a:cubicBezTo>
                  <a:pt x="2404469" y="1270724"/>
                  <a:pt x="2393607" y="1362249"/>
                  <a:pt x="2353569" y="1372655"/>
                </a:cubicBezTo>
                <a:lnTo>
                  <a:pt x="2352489" y="1372657"/>
                </a:lnTo>
                <a:lnTo>
                  <a:pt x="2354275" y="1428851"/>
                </a:lnTo>
                <a:cubicBezTo>
                  <a:pt x="2353003" y="1496885"/>
                  <a:pt x="2344881" y="1561569"/>
                  <a:pt x="2331282" y="1620288"/>
                </a:cubicBezTo>
                <a:lnTo>
                  <a:pt x="2312753" y="1683692"/>
                </a:lnTo>
                <a:lnTo>
                  <a:pt x="2407658" y="1661962"/>
                </a:lnTo>
                <a:cubicBezTo>
                  <a:pt x="2767626" y="1597410"/>
                  <a:pt x="3058235" y="1653467"/>
                  <a:pt x="3121536" y="1822151"/>
                </a:cubicBezTo>
                <a:lnTo>
                  <a:pt x="3121537" y="1822151"/>
                </a:lnTo>
                <a:lnTo>
                  <a:pt x="3121537" y="1822152"/>
                </a:lnTo>
                <a:lnTo>
                  <a:pt x="3121892" y="1837825"/>
                </a:lnTo>
                <a:cubicBezTo>
                  <a:pt x="3099485" y="1924193"/>
                  <a:pt x="2719915" y="2127465"/>
                  <a:pt x="2234099" y="2309772"/>
                </a:cubicBezTo>
                <a:cubicBezTo>
                  <a:pt x="1748282" y="2492079"/>
                  <a:pt x="1328690" y="2588700"/>
                  <a:pt x="1254996" y="2538396"/>
                </a:cubicBezTo>
                <a:lnTo>
                  <a:pt x="1244953" y="2526359"/>
                </a:lnTo>
                <a:lnTo>
                  <a:pt x="1244952" y="2526358"/>
                </a:lnTo>
                <a:lnTo>
                  <a:pt x="1244952" y="2526357"/>
                </a:lnTo>
                <a:cubicBezTo>
                  <a:pt x="1181651" y="2357673"/>
                  <a:pt x="1363640" y="2124269"/>
                  <a:pt x="1677207" y="1936072"/>
                </a:cubicBezTo>
                <a:lnTo>
                  <a:pt x="1768616" y="1886972"/>
                </a:lnTo>
                <a:lnTo>
                  <a:pt x="1713850" y="1851985"/>
                </a:lnTo>
                <a:cubicBezTo>
                  <a:pt x="1664979" y="1816709"/>
                  <a:pt x="1616307" y="1773337"/>
                  <a:pt x="1570591" y="1722936"/>
                </a:cubicBezTo>
                <a:lnTo>
                  <a:pt x="1532993" y="1677028"/>
                </a:lnTo>
                <a:lnTo>
                  <a:pt x="1524609" y="1684073"/>
                </a:lnTo>
                <a:cubicBezTo>
                  <a:pt x="1487292" y="1701927"/>
                  <a:pt x="1419987" y="1638960"/>
                  <a:pt x="1374280" y="1543431"/>
                </a:cubicBezTo>
                <a:cubicBezTo>
                  <a:pt x="1334287" y="1459842"/>
                  <a:pt x="1324081" y="1379021"/>
                  <a:pt x="1347154" y="1348160"/>
                </a:cubicBezTo>
                <a:lnTo>
                  <a:pt x="1352892" y="1343340"/>
                </a:lnTo>
                <a:lnTo>
                  <a:pt x="1334410" y="1294090"/>
                </a:lnTo>
                <a:cubicBezTo>
                  <a:pt x="1259991" y="1095777"/>
                  <a:pt x="1360427" y="874685"/>
                  <a:pt x="1558740" y="800266"/>
                </a:cubicBezTo>
                <a:close/>
                <a:moveTo>
                  <a:pt x="1508284" y="69970"/>
                </a:moveTo>
                <a:lnTo>
                  <a:pt x="1561679" y="52952"/>
                </a:lnTo>
                <a:cubicBezTo>
                  <a:pt x="2349687" y="-154812"/>
                  <a:pt x="3182609" y="263970"/>
                  <a:pt x="3475094" y="1043389"/>
                </a:cubicBezTo>
                <a:cubicBezTo>
                  <a:pt x="3787076" y="1874769"/>
                  <a:pt x="3366022" y="2801649"/>
                  <a:pt x="2534642" y="3113632"/>
                </a:cubicBezTo>
                <a:cubicBezTo>
                  <a:pt x="1703262" y="3425615"/>
                  <a:pt x="776381" y="3004561"/>
                  <a:pt x="464398" y="2173181"/>
                </a:cubicBezTo>
                <a:cubicBezTo>
                  <a:pt x="435150" y="2095239"/>
                  <a:pt x="412344" y="2016458"/>
                  <a:pt x="395716" y="1937423"/>
                </a:cubicBezTo>
                <a:lnTo>
                  <a:pt x="376899" y="1827663"/>
                </a:lnTo>
                <a:lnTo>
                  <a:pt x="0" y="1827663"/>
                </a:lnTo>
                <a:lnTo>
                  <a:pt x="496883" y="970968"/>
                </a:lnTo>
                <a:lnTo>
                  <a:pt x="993766" y="1827663"/>
                </a:lnTo>
                <a:lnTo>
                  <a:pt x="642074" y="1827663"/>
                </a:lnTo>
                <a:lnTo>
                  <a:pt x="667808" y="1949869"/>
                </a:lnTo>
                <a:cubicBezTo>
                  <a:pt x="679402" y="1993844"/>
                  <a:pt x="693327" y="2037652"/>
                  <a:pt x="709650" y="2081148"/>
                </a:cubicBezTo>
                <a:cubicBezTo>
                  <a:pt x="970805" y="2777080"/>
                  <a:pt x="1746677" y="3129536"/>
                  <a:pt x="2442609" y="2868381"/>
                </a:cubicBezTo>
                <a:cubicBezTo>
                  <a:pt x="3138541" y="2607226"/>
                  <a:pt x="3490997" y="1831353"/>
                  <a:pt x="3229842" y="1135421"/>
                </a:cubicBezTo>
                <a:cubicBezTo>
                  <a:pt x="2985009" y="482986"/>
                  <a:pt x="2287788" y="132432"/>
                  <a:pt x="1628161" y="306347"/>
                </a:cubicBezTo>
                <a:lnTo>
                  <a:pt x="1545436" y="332713"/>
                </a:lnTo>
                <a:lnTo>
                  <a:pt x="1525817" y="318750"/>
                </a:lnTo>
                <a:cubicBezTo>
                  <a:pt x="1507856" y="299819"/>
                  <a:pt x="1493309" y="277055"/>
                  <a:pt x="1483564" y="251086"/>
                </a:cubicBezTo>
                <a:cubicBezTo>
                  <a:pt x="1464074" y="199150"/>
                  <a:pt x="1467482" y="144229"/>
                  <a:pt x="1488745" y="97421"/>
                </a:cubicBezTo>
                <a:close/>
              </a:path>
            </a:pathLst>
          </a:cu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4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599" y="185738"/>
            <a:ext cx="10728551" cy="904875"/>
          </a:xfrm>
        </p:spPr>
        <p:txBody>
          <a:bodyPr>
            <a:normAutofit/>
          </a:bodyPr>
          <a:lstStyle/>
          <a:p>
            <a:r>
              <a:rPr lang="en-US" sz="2800" dirty="0" smtClean="0"/>
              <a:t>Off-site data center contributors</a:t>
            </a:r>
            <a:endParaRPr lang="en-US" sz="2800" dirty="0"/>
          </a:p>
        </p:txBody>
      </p:sp>
      <p:sp>
        <p:nvSpPr>
          <p:cNvPr id="26" name="Flowchart: Process 25"/>
          <p:cNvSpPr/>
          <p:nvPr/>
        </p:nvSpPr>
        <p:spPr>
          <a:xfrm>
            <a:off x="5174425" y="2524555"/>
            <a:ext cx="1828800" cy="54864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Mike Harris</a:t>
            </a:r>
            <a:endParaRPr lang="en-US" sz="1100" dirty="0">
              <a:solidFill>
                <a:schemeClr val="tx1"/>
              </a:solidFill>
            </a:endParaRPr>
          </a:p>
        </p:txBody>
      </p:sp>
      <p:sp>
        <p:nvSpPr>
          <p:cNvPr id="38" name="Flowchart: Process 37"/>
          <p:cNvSpPr/>
          <p:nvPr/>
        </p:nvSpPr>
        <p:spPr>
          <a:xfrm>
            <a:off x="7379270" y="5133373"/>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Rick Wheeler</a:t>
            </a:r>
            <a:endParaRPr lang="en-US" sz="1100" dirty="0">
              <a:solidFill>
                <a:schemeClr val="tx1"/>
              </a:solidFill>
            </a:endParaRPr>
          </a:p>
        </p:txBody>
      </p:sp>
      <p:sp>
        <p:nvSpPr>
          <p:cNvPr id="34" name="Flowchart: Process 33"/>
          <p:cNvSpPr/>
          <p:nvPr/>
        </p:nvSpPr>
        <p:spPr>
          <a:xfrm>
            <a:off x="9574144" y="3394161"/>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err="1" smtClean="0">
                <a:solidFill>
                  <a:schemeClr val="tx1"/>
                </a:solidFill>
              </a:rPr>
              <a:t>Rafiq</a:t>
            </a:r>
            <a:r>
              <a:rPr lang="en-US" sz="1100" dirty="0" smtClean="0">
                <a:solidFill>
                  <a:schemeClr val="tx1"/>
                </a:solidFill>
              </a:rPr>
              <a:t> Nelson</a:t>
            </a:r>
            <a:endParaRPr lang="en-US" sz="1100" dirty="0">
              <a:solidFill>
                <a:schemeClr val="tx1"/>
              </a:solidFill>
            </a:endParaRPr>
          </a:p>
        </p:txBody>
      </p:sp>
      <p:sp>
        <p:nvSpPr>
          <p:cNvPr id="29" name="Rectangle 28"/>
          <p:cNvSpPr/>
          <p:nvPr/>
        </p:nvSpPr>
        <p:spPr>
          <a:xfrm>
            <a:off x="7379270" y="3394161"/>
            <a:ext cx="1828800" cy="548640"/>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Rick </a:t>
            </a:r>
            <a:r>
              <a:rPr lang="en-US" sz="1100" dirty="0" err="1" smtClean="0">
                <a:solidFill>
                  <a:schemeClr val="tx1"/>
                </a:solidFill>
              </a:rPr>
              <a:t>Miniat</a:t>
            </a:r>
            <a:endParaRPr lang="en-US" sz="1100" dirty="0">
              <a:solidFill>
                <a:schemeClr val="tx1"/>
              </a:solidFill>
            </a:endParaRPr>
          </a:p>
        </p:txBody>
      </p:sp>
      <p:sp>
        <p:nvSpPr>
          <p:cNvPr id="22" name="Flowchart: Process 21"/>
          <p:cNvSpPr/>
          <p:nvPr/>
        </p:nvSpPr>
        <p:spPr>
          <a:xfrm>
            <a:off x="764735" y="3394161"/>
            <a:ext cx="1828800" cy="548640"/>
          </a:xfrm>
          <a:prstGeom prst="flowChartProcess">
            <a:avLst/>
          </a:prstGeom>
          <a:ln>
            <a:solidFill>
              <a:srgbClr val="70AD47"/>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Dave Mathews</a:t>
            </a:r>
            <a:endParaRPr lang="en-US" sz="1100" dirty="0">
              <a:solidFill>
                <a:schemeClr val="tx1"/>
              </a:solidFill>
            </a:endParaRPr>
          </a:p>
        </p:txBody>
      </p:sp>
      <p:sp>
        <p:nvSpPr>
          <p:cNvPr id="73" name="Rectangle 72"/>
          <p:cNvSpPr/>
          <p:nvPr/>
        </p:nvSpPr>
        <p:spPr>
          <a:xfrm>
            <a:off x="2969580" y="3394161"/>
            <a:ext cx="1828800" cy="548640"/>
          </a:xfrm>
          <a:prstGeom prst="rect">
            <a:avLst/>
          </a:prstGeom>
          <a:ln>
            <a:solidFill>
              <a:srgbClr val="70AD47"/>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Barry McCurry</a:t>
            </a:r>
            <a:endParaRPr lang="en-US" sz="1100" dirty="0">
              <a:solidFill>
                <a:schemeClr val="tx1"/>
              </a:solidFill>
            </a:endParaRPr>
          </a:p>
        </p:txBody>
      </p:sp>
      <p:sp>
        <p:nvSpPr>
          <p:cNvPr id="24" name="Flowchart: Process 23"/>
          <p:cNvSpPr/>
          <p:nvPr/>
        </p:nvSpPr>
        <p:spPr>
          <a:xfrm>
            <a:off x="2969580" y="5133373"/>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Jeff Temple</a:t>
            </a:r>
            <a:endParaRPr lang="en-US" sz="1100" dirty="0">
              <a:solidFill>
                <a:schemeClr val="tx1"/>
              </a:solidFill>
            </a:endParaRPr>
          </a:p>
        </p:txBody>
      </p:sp>
      <p:sp>
        <p:nvSpPr>
          <p:cNvPr id="36" name="Flowchart: Process 35"/>
          <p:cNvSpPr/>
          <p:nvPr/>
        </p:nvSpPr>
        <p:spPr>
          <a:xfrm>
            <a:off x="5174425" y="4263767"/>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Todd Sanders</a:t>
            </a:r>
            <a:endParaRPr lang="en-US" sz="1100" dirty="0">
              <a:solidFill>
                <a:schemeClr val="tx1"/>
              </a:solidFill>
            </a:endParaRPr>
          </a:p>
        </p:txBody>
      </p:sp>
      <p:sp>
        <p:nvSpPr>
          <p:cNvPr id="32" name="Flowchart: Process 31"/>
          <p:cNvSpPr/>
          <p:nvPr/>
        </p:nvSpPr>
        <p:spPr>
          <a:xfrm>
            <a:off x="9574144" y="1668186"/>
            <a:ext cx="1828800" cy="54864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Scott Evans</a:t>
            </a:r>
            <a:endParaRPr lang="en-US" sz="1100" dirty="0">
              <a:solidFill>
                <a:schemeClr val="tx1"/>
              </a:solidFill>
            </a:endParaRPr>
          </a:p>
        </p:txBody>
      </p:sp>
      <p:sp>
        <p:nvSpPr>
          <p:cNvPr id="31" name="Flowchart: Process 30"/>
          <p:cNvSpPr/>
          <p:nvPr/>
        </p:nvSpPr>
        <p:spPr>
          <a:xfrm>
            <a:off x="7379270" y="1668186"/>
            <a:ext cx="1828800" cy="548640"/>
          </a:xfrm>
          <a:prstGeom prst="flowChartProcess">
            <a:avLst/>
          </a:prstGeom>
          <a:ln>
            <a:solidFill>
              <a:srgbClr val="7030A0"/>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Greg Curless</a:t>
            </a:r>
            <a:endParaRPr lang="en-US" sz="1100" dirty="0">
              <a:solidFill>
                <a:schemeClr val="tx1"/>
              </a:solidFill>
            </a:endParaRPr>
          </a:p>
        </p:txBody>
      </p:sp>
      <p:sp>
        <p:nvSpPr>
          <p:cNvPr id="20" name="Rectangle 19"/>
          <p:cNvSpPr/>
          <p:nvPr/>
        </p:nvSpPr>
        <p:spPr>
          <a:xfrm>
            <a:off x="764735" y="1654949"/>
            <a:ext cx="1828800" cy="54864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err="1" smtClean="0">
                <a:solidFill>
                  <a:schemeClr val="tx1"/>
                </a:solidFill>
              </a:rPr>
              <a:t>Joylika</a:t>
            </a:r>
            <a:r>
              <a:rPr lang="en-US" sz="1100" dirty="0" smtClean="0">
                <a:solidFill>
                  <a:schemeClr val="tx1"/>
                </a:solidFill>
              </a:rPr>
              <a:t> Adams</a:t>
            </a:r>
            <a:endParaRPr lang="en-US" sz="1100" dirty="0">
              <a:solidFill>
                <a:schemeClr val="tx1"/>
              </a:solidFill>
            </a:endParaRPr>
          </a:p>
        </p:txBody>
      </p:sp>
      <p:sp>
        <p:nvSpPr>
          <p:cNvPr id="72" name="Rectangle 71"/>
          <p:cNvSpPr/>
          <p:nvPr/>
        </p:nvSpPr>
        <p:spPr>
          <a:xfrm>
            <a:off x="2969580" y="1668186"/>
            <a:ext cx="1828800" cy="54864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Ben Brown</a:t>
            </a:r>
            <a:endParaRPr lang="en-US" sz="1100" dirty="0">
              <a:solidFill>
                <a:schemeClr val="tx1"/>
              </a:solidFill>
            </a:endParaRPr>
          </a:p>
        </p:txBody>
      </p:sp>
      <p:sp>
        <p:nvSpPr>
          <p:cNvPr id="25" name="Flowchart: Process 24"/>
          <p:cNvSpPr/>
          <p:nvPr/>
        </p:nvSpPr>
        <p:spPr>
          <a:xfrm>
            <a:off x="5174425" y="1668186"/>
            <a:ext cx="1828800" cy="548640"/>
          </a:xfrm>
          <a:prstGeom prst="flowChartProcess">
            <a:avLst/>
          </a:prstGeom>
          <a:ln>
            <a:solidFill>
              <a:srgbClr val="70AD47"/>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Rick Carlton</a:t>
            </a:r>
            <a:endParaRPr lang="en-US" sz="1100" dirty="0">
              <a:solidFill>
                <a:schemeClr val="tx1"/>
              </a:solidFill>
            </a:endParaRPr>
          </a:p>
        </p:txBody>
      </p:sp>
      <p:sp>
        <p:nvSpPr>
          <p:cNvPr id="37" name="Flowchart: Process 36"/>
          <p:cNvSpPr/>
          <p:nvPr/>
        </p:nvSpPr>
        <p:spPr>
          <a:xfrm>
            <a:off x="5174425" y="5133373"/>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Steven Walker</a:t>
            </a:r>
            <a:endParaRPr lang="en-US" sz="1100" dirty="0">
              <a:solidFill>
                <a:schemeClr val="tx1"/>
              </a:solidFill>
            </a:endParaRPr>
          </a:p>
        </p:txBody>
      </p:sp>
      <p:sp>
        <p:nvSpPr>
          <p:cNvPr id="33" name="Flowchart: Process 32"/>
          <p:cNvSpPr/>
          <p:nvPr/>
        </p:nvSpPr>
        <p:spPr>
          <a:xfrm>
            <a:off x="9574144" y="2524555"/>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Rob Knight</a:t>
            </a:r>
            <a:endParaRPr lang="en-US" sz="1100" dirty="0">
              <a:solidFill>
                <a:schemeClr val="tx1"/>
              </a:solidFill>
            </a:endParaRPr>
          </a:p>
        </p:txBody>
      </p:sp>
      <p:sp>
        <p:nvSpPr>
          <p:cNvPr id="28" name="Flowchart: Process 27"/>
          <p:cNvSpPr/>
          <p:nvPr/>
        </p:nvSpPr>
        <p:spPr>
          <a:xfrm>
            <a:off x="7379270" y="2524555"/>
            <a:ext cx="1828800" cy="54864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Patrick Hawkins</a:t>
            </a:r>
            <a:endParaRPr lang="en-US" sz="1100" dirty="0">
              <a:solidFill>
                <a:schemeClr val="tx1"/>
              </a:solidFill>
            </a:endParaRPr>
          </a:p>
        </p:txBody>
      </p:sp>
      <p:sp>
        <p:nvSpPr>
          <p:cNvPr id="21" name="Rectangle 20"/>
          <p:cNvSpPr/>
          <p:nvPr/>
        </p:nvSpPr>
        <p:spPr>
          <a:xfrm>
            <a:off x="764735" y="2524555"/>
            <a:ext cx="1828800" cy="548640"/>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Donovan Fitzgerald</a:t>
            </a:r>
            <a:endParaRPr lang="en-US" sz="1100" dirty="0">
              <a:solidFill>
                <a:schemeClr val="tx1"/>
              </a:solidFill>
            </a:endParaRPr>
          </a:p>
        </p:txBody>
      </p:sp>
      <p:sp>
        <p:nvSpPr>
          <p:cNvPr id="74" name="Rectangle 73"/>
          <p:cNvSpPr/>
          <p:nvPr/>
        </p:nvSpPr>
        <p:spPr>
          <a:xfrm>
            <a:off x="2969580" y="2524555"/>
            <a:ext cx="1828800" cy="54864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Steve Garrett</a:t>
            </a:r>
            <a:endParaRPr lang="en-US" sz="1100" dirty="0">
              <a:solidFill>
                <a:schemeClr val="tx1"/>
              </a:solidFill>
            </a:endParaRPr>
          </a:p>
        </p:txBody>
      </p:sp>
      <p:sp>
        <p:nvSpPr>
          <p:cNvPr id="76" name="Rectangle 75"/>
          <p:cNvSpPr/>
          <p:nvPr/>
        </p:nvSpPr>
        <p:spPr>
          <a:xfrm>
            <a:off x="764735" y="5133373"/>
            <a:ext cx="1828800" cy="54864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Donte Taylor</a:t>
            </a:r>
            <a:endParaRPr lang="en-US" sz="1100" dirty="0">
              <a:solidFill>
                <a:schemeClr val="tx1"/>
              </a:solidFill>
            </a:endParaRPr>
          </a:p>
        </p:txBody>
      </p:sp>
      <p:sp>
        <p:nvSpPr>
          <p:cNvPr id="39" name="Flowchart: Process 38"/>
          <p:cNvSpPr/>
          <p:nvPr/>
        </p:nvSpPr>
        <p:spPr>
          <a:xfrm>
            <a:off x="9574144" y="5133373"/>
            <a:ext cx="1828800" cy="54864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Lane Williams</a:t>
            </a:r>
            <a:endParaRPr lang="en-US" sz="1100" dirty="0">
              <a:solidFill>
                <a:schemeClr val="tx1"/>
              </a:solidFill>
            </a:endParaRPr>
          </a:p>
        </p:txBody>
      </p:sp>
      <p:sp>
        <p:nvSpPr>
          <p:cNvPr id="61" name="Flowchart: Process 60"/>
          <p:cNvSpPr/>
          <p:nvPr/>
        </p:nvSpPr>
        <p:spPr>
          <a:xfrm>
            <a:off x="5174425" y="3394161"/>
            <a:ext cx="1828800" cy="54864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Doc McGee</a:t>
            </a:r>
            <a:endParaRPr lang="en-US" sz="1100" dirty="0">
              <a:solidFill>
                <a:schemeClr val="tx1"/>
              </a:solidFill>
            </a:endParaRPr>
          </a:p>
        </p:txBody>
      </p:sp>
      <p:sp>
        <p:nvSpPr>
          <p:cNvPr id="35" name="Flowchart: Process 34"/>
          <p:cNvSpPr/>
          <p:nvPr/>
        </p:nvSpPr>
        <p:spPr>
          <a:xfrm>
            <a:off x="9574144" y="4263767"/>
            <a:ext cx="1828800" cy="548640"/>
          </a:xfrm>
          <a:prstGeom prst="flowChartProcess">
            <a:avLst/>
          </a:prstGeom>
          <a:ln>
            <a:solidFill>
              <a:srgbClr val="7030A0"/>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Masood Sidiqyar</a:t>
            </a:r>
            <a:endParaRPr lang="en-US" sz="1100" dirty="0">
              <a:solidFill>
                <a:schemeClr val="tx1"/>
              </a:solidFill>
            </a:endParaRPr>
          </a:p>
        </p:txBody>
      </p:sp>
      <p:sp>
        <p:nvSpPr>
          <p:cNvPr id="64" name="Flowchart: Process 63"/>
          <p:cNvSpPr/>
          <p:nvPr/>
        </p:nvSpPr>
        <p:spPr>
          <a:xfrm>
            <a:off x="2969580" y="4263767"/>
            <a:ext cx="1828800" cy="548640"/>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Bo Payne</a:t>
            </a:r>
            <a:endParaRPr lang="en-US" sz="1100" dirty="0">
              <a:solidFill>
                <a:schemeClr val="tx1"/>
              </a:solidFill>
            </a:endParaRPr>
          </a:p>
        </p:txBody>
      </p:sp>
      <p:sp>
        <p:nvSpPr>
          <p:cNvPr id="30" name="Flowchart: Process 29"/>
          <p:cNvSpPr/>
          <p:nvPr/>
        </p:nvSpPr>
        <p:spPr>
          <a:xfrm>
            <a:off x="7379270" y="4263767"/>
            <a:ext cx="1828800" cy="548640"/>
          </a:xfrm>
          <a:prstGeom prst="flowChartProcess">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Roland Serman</a:t>
            </a:r>
            <a:endParaRPr lang="en-US" sz="1100" dirty="0">
              <a:solidFill>
                <a:schemeClr val="tx1"/>
              </a:solidFill>
            </a:endParaRPr>
          </a:p>
        </p:txBody>
      </p:sp>
      <p:sp>
        <p:nvSpPr>
          <p:cNvPr id="80" name="Flowchart: Process 79"/>
          <p:cNvSpPr/>
          <p:nvPr/>
        </p:nvSpPr>
        <p:spPr>
          <a:xfrm>
            <a:off x="764735" y="4263767"/>
            <a:ext cx="1828800" cy="548640"/>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Clyde Norfleet</a:t>
            </a:r>
            <a:endParaRPr lang="en-US" sz="1100" dirty="0">
              <a:solidFill>
                <a:schemeClr val="tx1"/>
              </a:solidFill>
            </a:endParaRPr>
          </a:p>
        </p:txBody>
      </p:sp>
      <p:sp>
        <p:nvSpPr>
          <p:cNvPr id="86" name="Rectangle 85"/>
          <p:cNvSpPr/>
          <p:nvPr/>
        </p:nvSpPr>
        <p:spPr>
          <a:xfrm>
            <a:off x="7123426" y="6342430"/>
            <a:ext cx="1152144" cy="372979"/>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Hosting</a:t>
            </a:r>
            <a:endParaRPr lang="en-US" sz="1100" dirty="0">
              <a:solidFill>
                <a:schemeClr val="tx1"/>
              </a:solidFill>
            </a:endParaRPr>
          </a:p>
        </p:txBody>
      </p:sp>
      <p:sp>
        <p:nvSpPr>
          <p:cNvPr id="87" name="Flowchart: Process 86"/>
          <p:cNvSpPr/>
          <p:nvPr/>
        </p:nvSpPr>
        <p:spPr>
          <a:xfrm>
            <a:off x="5779724" y="6342431"/>
            <a:ext cx="1152144" cy="372979"/>
          </a:xfrm>
          <a:prstGeom prst="flowChart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Facilities</a:t>
            </a:r>
            <a:endParaRPr lang="en-US" sz="1100" dirty="0">
              <a:solidFill>
                <a:schemeClr val="tx1"/>
              </a:solidFill>
            </a:endParaRPr>
          </a:p>
        </p:txBody>
      </p:sp>
      <p:sp>
        <p:nvSpPr>
          <p:cNvPr id="89" name="Rectangle 88"/>
          <p:cNvSpPr/>
          <p:nvPr/>
        </p:nvSpPr>
        <p:spPr>
          <a:xfrm>
            <a:off x="9810830" y="6342431"/>
            <a:ext cx="1152144" cy="372979"/>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Security</a:t>
            </a:r>
            <a:endParaRPr lang="en-US" sz="1100" dirty="0">
              <a:solidFill>
                <a:schemeClr val="tx1"/>
              </a:solidFill>
            </a:endParaRPr>
          </a:p>
        </p:txBody>
      </p:sp>
      <p:sp>
        <p:nvSpPr>
          <p:cNvPr id="90" name="Flowchart: Process 89"/>
          <p:cNvSpPr/>
          <p:nvPr/>
        </p:nvSpPr>
        <p:spPr>
          <a:xfrm>
            <a:off x="8467128" y="6342432"/>
            <a:ext cx="1152144" cy="372979"/>
          </a:xfrm>
          <a:prstGeom prst="flowChartProcess">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Network</a:t>
            </a:r>
            <a:endParaRPr lang="en-US" sz="1100" dirty="0">
              <a:solidFill>
                <a:schemeClr val="tx1"/>
              </a:solidFill>
            </a:endParaRPr>
          </a:p>
        </p:txBody>
      </p:sp>
    </p:spTree>
    <p:extLst>
      <p:ext uri="{BB962C8B-B14F-4D97-AF65-F5344CB8AC3E}">
        <p14:creationId xmlns:p14="http://schemas.microsoft.com/office/powerpoint/2010/main" val="2077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rot="21273928">
            <a:off x="-205928" y="1385514"/>
            <a:ext cx="4773168" cy="2684907"/>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3"/>
          <a:stretch>
            <a:fillRect/>
          </a:stretch>
        </p:blipFill>
        <p:spPr>
          <a:xfrm>
            <a:off x="3481955" y="1165519"/>
            <a:ext cx="4754097" cy="2971311"/>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stretch>
            <a:fillRect/>
          </a:stretch>
        </p:blipFill>
        <p:spPr>
          <a:xfrm rot="326302">
            <a:off x="7196749" y="1507416"/>
            <a:ext cx="4839275" cy="2722093"/>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79422">
            <a:off x="951541" y="3014913"/>
            <a:ext cx="2603540" cy="3368799"/>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52683">
            <a:off x="7730315" y="3003524"/>
            <a:ext cx="2290669" cy="3539054"/>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1374" y="3206612"/>
            <a:ext cx="3248582" cy="249218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0882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2880" y="1402086"/>
            <a:ext cx="4801270" cy="3429479"/>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Original scope – vu disaster recovery</a:t>
            </a:r>
            <a:endParaRPr lang="en-US" dirty="0"/>
          </a:p>
        </p:txBody>
      </p:sp>
      <p:pic>
        <p:nvPicPr>
          <p:cNvPr id="4" name="Picture 3"/>
          <p:cNvPicPr>
            <a:picLocks noChangeAspect="1"/>
          </p:cNvPicPr>
          <p:nvPr/>
        </p:nvPicPr>
        <p:blipFill>
          <a:blip r:embed="rId3"/>
          <a:stretch>
            <a:fillRect/>
          </a:stretch>
        </p:blipFill>
        <p:spPr>
          <a:xfrm>
            <a:off x="2583515" y="2118367"/>
            <a:ext cx="6096851" cy="3429479"/>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5838034" y="2996812"/>
            <a:ext cx="6096851" cy="34294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16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3250"/>
                            </p:stCondLst>
                            <p:childTnLst>
                              <p:par>
                                <p:cTn id="13" presetID="10" presetClass="entr" presetSubtype="0" fill="hold"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off-site data center?</a:t>
            </a:r>
            <a:endParaRPr lang="en-US" dirty="0"/>
          </a:p>
        </p:txBody>
      </p:sp>
      <p:sp>
        <p:nvSpPr>
          <p:cNvPr id="3" name="Text Placeholder 2"/>
          <p:cNvSpPr>
            <a:spLocks noGrp="1"/>
          </p:cNvSpPr>
          <p:nvPr>
            <p:ph type="body" sz="quarter" idx="13"/>
          </p:nvPr>
        </p:nvSpPr>
        <p:spPr>
          <a:xfrm>
            <a:off x="562710" y="1418459"/>
            <a:ext cx="5327727" cy="5192203"/>
          </a:xfrm>
        </p:spPr>
        <p:txBody>
          <a:bodyPr>
            <a:normAutofit fontScale="92500" lnSpcReduction="10000"/>
          </a:bodyPr>
          <a:lstStyle/>
          <a:p>
            <a:r>
              <a:rPr lang="en-US" sz="3200" dirty="0" smtClean="0"/>
              <a:t>What it is:</a:t>
            </a:r>
            <a:r>
              <a:rPr lang="en-US" sz="3200" b="0" dirty="0" smtClean="0"/>
              <a:t> </a:t>
            </a:r>
          </a:p>
          <a:p>
            <a:r>
              <a:rPr lang="en-US" b="0" dirty="0" smtClean="0"/>
              <a:t>A secondary, off-site data center housed at </a:t>
            </a:r>
            <a:r>
              <a:rPr lang="en-US" b="0" dirty="0" err="1" smtClean="0"/>
              <a:t>TierPoint</a:t>
            </a:r>
            <a:r>
              <a:rPr lang="en-US" b="0" dirty="0" smtClean="0"/>
              <a:t> in Franklin, TN</a:t>
            </a:r>
          </a:p>
          <a:p>
            <a:endParaRPr lang="en-US" b="0" dirty="0" smtClean="0"/>
          </a:p>
          <a:p>
            <a:r>
              <a:rPr lang="en-US" sz="3200" dirty="0" smtClean="0"/>
              <a:t>Why do we need it:</a:t>
            </a:r>
            <a:r>
              <a:rPr lang="en-US" sz="3200" b="0" dirty="0" smtClean="0"/>
              <a:t> </a:t>
            </a:r>
          </a:p>
          <a:p>
            <a:r>
              <a:rPr lang="en-US" b="0" dirty="0" smtClean="0"/>
              <a:t>Require a data center off campus in case something happens to Hill</a:t>
            </a:r>
          </a:p>
          <a:p>
            <a:endParaRPr lang="en-US" b="0" dirty="0"/>
          </a:p>
          <a:p>
            <a:r>
              <a:rPr lang="en-US" sz="3200" dirty="0" smtClean="0"/>
              <a:t>What it provides: </a:t>
            </a:r>
          </a:p>
          <a:p>
            <a:r>
              <a:rPr lang="en-US" b="0" dirty="0" smtClean="0"/>
              <a:t>High availability and disaster recovery for key applications and services</a:t>
            </a:r>
            <a:endParaRPr lang="en-US" b="0" dirty="0"/>
          </a:p>
        </p:txBody>
      </p:sp>
      <p:pic>
        <p:nvPicPr>
          <p:cNvPr id="9218" name="Picture 2" descr="Image result for tierpoin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65" y="1060633"/>
            <a:ext cx="3395197" cy="287567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tierpoint data center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4086205"/>
            <a:ext cx="5425862" cy="244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3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 off-site data center timeline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96974511"/>
              </p:ext>
            </p:extLst>
          </p:nvPr>
        </p:nvGraphicFramePr>
        <p:xfrm>
          <a:off x="696036" y="2432065"/>
          <a:ext cx="10553211" cy="3676240"/>
        </p:xfrm>
        <a:graphic>
          <a:graphicData uri="http://schemas.openxmlformats.org/drawingml/2006/table">
            <a:tbl>
              <a:tblPr bandRow="1">
                <a:tableStyleId>{5C22544A-7EE6-4342-B048-85BDC9FD1C3A}</a:tableStyleId>
              </a:tblPr>
              <a:tblGrid>
                <a:gridCol w="1296537"/>
                <a:gridCol w="7711866"/>
                <a:gridCol w="1544808"/>
              </a:tblGrid>
              <a:tr h="735248">
                <a:tc>
                  <a:txBody>
                    <a:bodyPr/>
                    <a:lstStyle/>
                    <a:p>
                      <a:r>
                        <a:rPr lang="en-US" sz="1200" dirty="0" smtClean="0">
                          <a:latin typeface="Segoe UI" panose="020B0502040204020203" pitchFamily="34" charset="0"/>
                          <a:cs typeface="Segoe UI" panose="020B0502040204020203" pitchFamily="34" charset="0"/>
                        </a:rPr>
                        <a:t>Facility</a:t>
                      </a:r>
                      <a:r>
                        <a:rPr lang="en-US" sz="1200" baseline="0" dirty="0" smtClean="0">
                          <a:latin typeface="Segoe UI" panose="020B0502040204020203" pitchFamily="34" charset="0"/>
                          <a:cs typeface="Segoe UI" panose="020B0502040204020203" pitchFamily="34" charset="0"/>
                        </a:rPr>
                        <a:t> Evaluation</a:t>
                      </a:r>
                      <a:endParaRPr lang="en-US" sz="1200" dirty="0">
                        <a:latin typeface="Segoe UI" panose="020B0502040204020203" pitchFamily="34" charset="0"/>
                        <a:cs typeface="Segoe UI" panose="020B0502040204020203" pitchFamily="34" charset="0"/>
                      </a:endParaRPr>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r>
              <a:tr h="735248">
                <a:tc>
                  <a:txBody>
                    <a:bodyPr/>
                    <a:lstStyle/>
                    <a:p>
                      <a:r>
                        <a:rPr lang="en-US" sz="1200" dirty="0" smtClean="0">
                          <a:latin typeface="Segoe UI" panose="020B0502040204020203" pitchFamily="34" charset="0"/>
                          <a:cs typeface="Segoe UI" panose="020B0502040204020203" pitchFamily="34" charset="0"/>
                        </a:rPr>
                        <a:t>Purchase Equipment</a:t>
                      </a:r>
                      <a:endParaRPr lang="en-US" sz="1200" dirty="0">
                        <a:latin typeface="Segoe UI" panose="020B0502040204020203" pitchFamily="34" charset="0"/>
                        <a:cs typeface="Segoe UI" panose="020B0502040204020203" pitchFamily="34" charset="0"/>
                      </a:endParaRPr>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r>
              <a:tr h="735248">
                <a:tc>
                  <a:txBody>
                    <a:bodyPr/>
                    <a:lstStyle/>
                    <a:p>
                      <a:r>
                        <a:rPr lang="en-US" sz="1200" dirty="0" smtClean="0">
                          <a:latin typeface="Segoe UI" panose="020B0502040204020203" pitchFamily="34" charset="0"/>
                          <a:cs typeface="Segoe UI" panose="020B0502040204020203" pitchFamily="34" charset="0"/>
                        </a:rPr>
                        <a:t>Install and Configure Equipment</a:t>
                      </a:r>
                      <a:endParaRPr lang="en-US" sz="1200" dirty="0">
                        <a:latin typeface="Segoe UI" panose="020B0502040204020203" pitchFamily="34" charset="0"/>
                        <a:cs typeface="Segoe UI" panose="020B0502040204020203" pitchFamily="34" charset="0"/>
                      </a:endParaRPr>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18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18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r>
              <a:tr h="735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anose="020B0502040204020203" pitchFamily="34" charset="0"/>
                          <a:cs typeface="Segoe UI" panose="020B0502040204020203" pitchFamily="34" charset="0"/>
                        </a:rPr>
                        <a:t>Establish Data Connectivity</a:t>
                      </a:r>
                      <a:r>
                        <a:rPr lang="en-US" sz="1200" baseline="0" dirty="0" smtClean="0">
                          <a:latin typeface="Segoe UI" panose="020B0502040204020203" pitchFamily="34" charset="0"/>
                          <a:cs typeface="Segoe UI" panose="020B0502040204020203" pitchFamily="34" charset="0"/>
                        </a:rPr>
                        <a:t> to Campus</a:t>
                      </a:r>
                      <a:endParaRPr lang="en-US" sz="1200" dirty="0" smtClean="0">
                        <a:latin typeface="Segoe UI" panose="020B0502040204020203" pitchFamily="34" charset="0"/>
                        <a:cs typeface="Segoe UI" panose="020B0502040204020203" pitchFamily="34" charset="0"/>
                      </a:endParaRPr>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r>
              <a:tr h="735248">
                <a:tc>
                  <a:txBody>
                    <a:bodyPr/>
                    <a:lstStyle/>
                    <a:p>
                      <a:r>
                        <a:rPr lang="en-US" sz="1200" dirty="0" smtClean="0">
                          <a:latin typeface="Segoe UI" panose="020B0502040204020203" pitchFamily="34" charset="0"/>
                          <a:cs typeface="Segoe UI" panose="020B0502040204020203" pitchFamily="34" charset="0"/>
                        </a:rPr>
                        <a:t>Final Testing</a:t>
                      </a:r>
                      <a:endParaRPr lang="en-US" sz="1200" dirty="0">
                        <a:latin typeface="Segoe UI" panose="020B0502040204020203" pitchFamily="34" charset="0"/>
                        <a:cs typeface="Segoe UI" panose="020B0502040204020203" pitchFamily="34" charset="0"/>
                      </a:endParaRPr>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endParaRPr lang="en-US" sz="900" dirty="0"/>
                    </a:p>
                  </a:txBody>
                  <a:tcP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r>
            </a:tbl>
          </a:graphicData>
        </a:graphic>
      </p:graphicFrame>
      <p:sp>
        <p:nvSpPr>
          <p:cNvPr id="8" name="Pentagon 7"/>
          <p:cNvSpPr/>
          <p:nvPr/>
        </p:nvSpPr>
        <p:spPr>
          <a:xfrm>
            <a:off x="9421484" y="1764891"/>
            <a:ext cx="1932316" cy="274320"/>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FFFFFF"/>
                </a:solidFill>
                <a:latin typeface="Segoe UI" panose="020B0502040204020203" pitchFamily="34" charset="0"/>
                <a:cs typeface="Segoe UI" panose="020B0502040204020203" pitchFamily="34" charset="0"/>
              </a:rPr>
              <a:t>2017</a:t>
            </a:r>
            <a:endParaRPr lang="en-US" sz="1200" b="1" dirty="0">
              <a:solidFill>
                <a:srgbClr val="FFFFFF"/>
              </a:solidFill>
              <a:latin typeface="Segoe UI" panose="020B0502040204020203" pitchFamily="34" charset="0"/>
              <a:cs typeface="Segoe UI" panose="020B0502040204020203" pitchFamily="34" charset="0"/>
            </a:endParaRPr>
          </a:p>
        </p:txBody>
      </p:sp>
      <p:sp>
        <p:nvSpPr>
          <p:cNvPr id="9" name="Pentagon 8"/>
          <p:cNvSpPr/>
          <p:nvPr/>
        </p:nvSpPr>
        <p:spPr>
          <a:xfrm>
            <a:off x="1961933" y="1764891"/>
            <a:ext cx="7864238" cy="274320"/>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FFFFFF"/>
                </a:solidFill>
                <a:latin typeface="Segoe UI" panose="020B0502040204020203" pitchFamily="34" charset="0"/>
                <a:cs typeface="Segoe UI" panose="020B0502040204020203" pitchFamily="34" charset="0"/>
              </a:rPr>
              <a:t>2016</a:t>
            </a:r>
            <a:endParaRPr lang="en-US" sz="1200" b="1" dirty="0">
              <a:solidFill>
                <a:srgbClr val="FFFFFF"/>
              </a:solidFill>
              <a:latin typeface="Segoe UI" panose="020B0502040204020203" pitchFamily="34" charset="0"/>
              <a:cs typeface="Segoe UI" panose="020B0502040204020203" pitchFamily="34" charset="0"/>
            </a:endParaRPr>
          </a:p>
        </p:txBody>
      </p:sp>
      <p:sp>
        <p:nvSpPr>
          <p:cNvPr id="10" name="Rectangle 9"/>
          <p:cNvSpPr/>
          <p:nvPr/>
        </p:nvSpPr>
        <p:spPr>
          <a:xfrm>
            <a:off x="5070894" y="2045561"/>
            <a:ext cx="1554480" cy="228600"/>
          </a:xfrm>
          <a:prstGeom prst="rect">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Segoe UI" panose="020B0502040204020203" pitchFamily="34" charset="0"/>
                <a:cs typeface="Segoe UI" panose="020B0502040204020203" pitchFamily="34" charset="0"/>
              </a:rPr>
              <a:t>Oct</a:t>
            </a:r>
            <a:endParaRPr lang="en-US" sz="1000" dirty="0">
              <a:solidFill>
                <a:schemeClr val="tx1"/>
              </a:solidFill>
              <a:latin typeface="Segoe UI" panose="020B0502040204020203" pitchFamily="34" charset="0"/>
              <a:cs typeface="Segoe UI" panose="020B0502040204020203" pitchFamily="34" charset="0"/>
            </a:endParaRPr>
          </a:p>
        </p:txBody>
      </p:sp>
      <p:sp>
        <p:nvSpPr>
          <p:cNvPr id="11" name="Rectangle 10"/>
          <p:cNvSpPr/>
          <p:nvPr/>
        </p:nvSpPr>
        <p:spPr>
          <a:xfrm>
            <a:off x="6585807" y="2045561"/>
            <a:ext cx="1554480" cy="228600"/>
          </a:xfrm>
          <a:prstGeom prst="rect">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Segoe UI" panose="020B0502040204020203" pitchFamily="34" charset="0"/>
                <a:cs typeface="Segoe UI" panose="020B0502040204020203" pitchFamily="34" charset="0"/>
              </a:rPr>
              <a:t>Nov</a:t>
            </a:r>
            <a:endParaRPr lang="en-US" sz="1000" dirty="0">
              <a:solidFill>
                <a:schemeClr val="tx1"/>
              </a:solidFill>
              <a:latin typeface="Segoe UI" panose="020B0502040204020203" pitchFamily="34" charset="0"/>
              <a:cs typeface="Segoe UI" panose="020B0502040204020203" pitchFamily="34" charset="0"/>
            </a:endParaRPr>
          </a:p>
        </p:txBody>
      </p:sp>
      <p:sp>
        <p:nvSpPr>
          <p:cNvPr id="12" name="Rectangle 11"/>
          <p:cNvSpPr/>
          <p:nvPr/>
        </p:nvSpPr>
        <p:spPr>
          <a:xfrm>
            <a:off x="8140287" y="2045561"/>
            <a:ext cx="1554480" cy="228600"/>
          </a:xfrm>
          <a:prstGeom prst="rect">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Segoe UI" panose="020B0502040204020203" pitchFamily="34" charset="0"/>
                <a:cs typeface="Segoe UI" panose="020B0502040204020203" pitchFamily="34" charset="0"/>
              </a:rPr>
              <a:t>Dec</a:t>
            </a:r>
            <a:endParaRPr lang="en-US" sz="1000" dirty="0">
              <a:solidFill>
                <a:schemeClr val="tx1"/>
              </a:solidFill>
              <a:latin typeface="Segoe UI" panose="020B0502040204020203" pitchFamily="34" charset="0"/>
              <a:cs typeface="Segoe UI" panose="020B0502040204020203" pitchFamily="34" charset="0"/>
            </a:endParaRPr>
          </a:p>
        </p:txBody>
      </p:sp>
      <p:sp>
        <p:nvSpPr>
          <p:cNvPr id="13" name="Rectangle 12"/>
          <p:cNvSpPr/>
          <p:nvPr/>
        </p:nvSpPr>
        <p:spPr>
          <a:xfrm>
            <a:off x="9694767" y="2045561"/>
            <a:ext cx="1554480" cy="228600"/>
          </a:xfrm>
          <a:prstGeom prst="rect">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Segoe UI" panose="020B0502040204020203" pitchFamily="34" charset="0"/>
                <a:cs typeface="Segoe UI" panose="020B0502040204020203" pitchFamily="34" charset="0"/>
              </a:rPr>
              <a:t>Jan</a:t>
            </a:r>
            <a:endParaRPr lang="en-US" sz="1000" dirty="0">
              <a:solidFill>
                <a:schemeClr val="tx1"/>
              </a:solidFill>
              <a:latin typeface="Segoe UI" panose="020B0502040204020203" pitchFamily="34" charset="0"/>
              <a:cs typeface="Segoe UI" panose="020B0502040204020203" pitchFamily="34" charset="0"/>
            </a:endParaRPr>
          </a:p>
        </p:txBody>
      </p:sp>
      <p:sp>
        <p:nvSpPr>
          <p:cNvPr id="21" name="Rectangle 20"/>
          <p:cNvSpPr/>
          <p:nvPr/>
        </p:nvSpPr>
        <p:spPr>
          <a:xfrm>
            <a:off x="3516414" y="2045561"/>
            <a:ext cx="1554480" cy="228600"/>
          </a:xfrm>
          <a:prstGeom prst="rect">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Segoe UI" panose="020B0502040204020203" pitchFamily="34" charset="0"/>
                <a:cs typeface="Segoe UI" panose="020B0502040204020203" pitchFamily="34" charset="0"/>
              </a:rPr>
              <a:t>Sept</a:t>
            </a:r>
            <a:endParaRPr lang="en-US" sz="1000" dirty="0">
              <a:solidFill>
                <a:schemeClr val="tx1"/>
              </a:solidFill>
              <a:latin typeface="Segoe UI" panose="020B0502040204020203" pitchFamily="34" charset="0"/>
              <a:cs typeface="Segoe UI" panose="020B0502040204020203" pitchFamily="34" charset="0"/>
            </a:endParaRPr>
          </a:p>
        </p:txBody>
      </p:sp>
      <p:sp>
        <p:nvSpPr>
          <p:cNvPr id="25" name="Pentagon 24"/>
          <p:cNvSpPr/>
          <p:nvPr/>
        </p:nvSpPr>
        <p:spPr>
          <a:xfrm>
            <a:off x="4293654" y="3282980"/>
            <a:ext cx="4222549" cy="486785"/>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900" b="1" dirty="0">
              <a:solidFill>
                <a:schemeClr val="bg1"/>
              </a:solidFill>
            </a:endParaRPr>
          </a:p>
        </p:txBody>
      </p:sp>
      <p:sp>
        <p:nvSpPr>
          <p:cNvPr id="26" name="Pentagon 25"/>
          <p:cNvSpPr/>
          <p:nvPr/>
        </p:nvSpPr>
        <p:spPr>
          <a:xfrm>
            <a:off x="6625374" y="4026792"/>
            <a:ext cx="3392083" cy="486785"/>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900" b="1" dirty="0">
              <a:solidFill>
                <a:schemeClr val="bg1"/>
              </a:solidFill>
            </a:endParaRPr>
          </a:p>
        </p:txBody>
      </p:sp>
      <p:sp>
        <p:nvSpPr>
          <p:cNvPr id="31" name="Pentagon 30"/>
          <p:cNvSpPr/>
          <p:nvPr/>
        </p:nvSpPr>
        <p:spPr>
          <a:xfrm>
            <a:off x="3516414" y="4770604"/>
            <a:ext cx="4999789" cy="486785"/>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900" b="1" dirty="0">
              <a:solidFill>
                <a:schemeClr val="bg1"/>
              </a:solidFill>
            </a:endParaRPr>
          </a:p>
        </p:txBody>
      </p:sp>
      <p:sp>
        <p:nvSpPr>
          <p:cNvPr id="33" name="Pentagon 32"/>
          <p:cNvSpPr/>
          <p:nvPr/>
        </p:nvSpPr>
        <p:spPr>
          <a:xfrm>
            <a:off x="9421483" y="5481645"/>
            <a:ext cx="964463" cy="486785"/>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900" b="1" dirty="0">
              <a:solidFill>
                <a:schemeClr val="bg1"/>
              </a:solidFill>
            </a:endParaRPr>
          </a:p>
        </p:txBody>
      </p:sp>
      <p:sp>
        <p:nvSpPr>
          <p:cNvPr id="15" name="Rectangle 14"/>
          <p:cNvSpPr/>
          <p:nvPr/>
        </p:nvSpPr>
        <p:spPr>
          <a:xfrm>
            <a:off x="1961934" y="2045561"/>
            <a:ext cx="1554480" cy="228600"/>
          </a:xfrm>
          <a:prstGeom prst="rect">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Segoe UI" panose="020B0502040204020203" pitchFamily="34" charset="0"/>
                <a:cs typeface="Segoe UI" panose="020B0502040204020203" pitchFamily="34" charset="0"/>
              </a:rPr>
              <a:t>Aug</a:t>
            </a:r>
            <a:endParaRPr lang="en-US" sz="1000" dirty="0">
              <a:solidFill>
                <a:schemeClr val="tx1"/>
              </a:solidFill>
              <a:latin typeface="Segoe UI" panose="020B0502040204020203" pitchFamily="34" charset="0"/>
              <a:cs typeface="Segoe UI" panose="020B0502040204020203" pitchFamily="34" charset="0"/>
            </a:endParaRPr>
          </a:p>
        </p:txBody>
      </p:sp>
      <p:sp>
        <p:nvSpPr>
          <p:cNvPr id="16" name="Pentagon 15"/>
          <p:cNvSpPr/>
          <p:nvPr/>
        </p:nvSpPr>
        <p:spPr>
          <a:xfrm>
            <a:off x="2016526" y="2536957"/>
            <a:ext cx="1395414" cy="486785"/>
          </a:xfrm>
          <a:prstGeom prst="homePlate">
            <a:avLst/>
          </a:prstGeom>
          <a:solidFill>
            <a:srgbClr val="0070C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nchorCtr="0"/>
          <a:lstStyle/>
          <a:p>
            <a:pPr algn="ctr"/>
            <a:endParaRPr lang="en-US" sz="900" b="1" dirty="0">
              <a:solidFill>
                <a:schemeClr val="bg1"/>
              </a:solidFill>
            </a:endParaRPr>
          </a:p>
        </p:txBody>
      </p:sp>
    </p:spTree>
    <p:extLst>
      <p:ext uri="{BB962C8B-B14F-4D97-AF65-F5344CB8AC3E}">
        <p14:creationId xmlns:p14="http://schemas.microsoft.com/office/powerpoint/2010/main" val="1145890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we’re connected</a:t>
            </a:r>
            <a:endParaRPr lang="en-US" dirty="0"/>
          </a:p>
        </p:txBody>
      </p:sp>
      <p:pic>
        <p:nvPicPr>
          <p:cNvPr id="31746" name="Picture 2" descr="Image result for data center icon"/>
          <p:cNvPicPr>
            <a:picLocks noChangeAspect="1" noChangeArrowheads="1"/>
          </p:cNvPicPr>
          <p:nvPr/>
        </p:nvPicPr>
        <p:blipFill>
          <a:blip r:embed="rId2" cstate="print">
            <a:duotone>
              <a:prstClr val="black"/>
              <a:srgbClr val="2075BC">
                <a:tint val="45000"/>
                <a:satMod val="400000"/>
              </a:srgbClr>
            </a:duotone>
            <a:extLst>
              <a:ext uri="{28A0092B-C50C-407E-A947-70E740481C1C}">
                <a14:useLocalDpi xmlns:a14="http://schemas.microsoft.com/office/drawing/2010/main" val="0"/>
              </a:ext>
            </a:extLst>
          </a:blip>
          <a:srcRect/>
          <a:stretch>
            <a:fillRect/>
          </a:stretch>
        </p:blipFill>
        <p:spPr bwMode="auto">
          <a:xfrm>
            <a:off x="4934754" y="2155030"/>
            <a:ext cx="1875668" cy="1359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data center icon"/>
          <p:cNvPicPr>
            <a:picLocks noChangeAspect="1" noChangeArrowheads="1"/>
          </p:cNvPicPr>
          <p:nvPr/>
        </p:nvPicPr>
        <p:blipFill>
          <a:blip r:embed="rId2"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8973165" y="3429371"/>
            <a:ext cx="1875668" cy="135986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Image result for building icon"/>
          <p:cNvPicPr>
            <a:picLocks noChangeAspect="1" noChangeArrowheads="1"/>
          </p:cNvPicPr>
          <p:nvPr/>
        </p:nvPicPr>
        <p:blipFill>
          <a:blip r:embed="rId3" cstate="print">
            <a:duotone>
              <a:prstClr val="black"/>
              <a:srgbClr val="3D4F68">
                <a:tint val="45000"/>
                <a:satMod val="400000"/>
              </a:srgbClr>
            </a:duotone>
            <a:extLst>
              <a:ext uri="{28A0092B-C50C-407E-A947-70E740481C1C}">
                <a14:useLocalDpi xmlns:a14="http://schemas.microsoft.com/office/drawing/2010/main" val="0"/>
              </a:ext>
            </a:extLst>
          </a:blip>
          <a:srcRect/>
          <a:stretch>
            <a:fillRect/>
          </a:stretch>
        </p:blipFill>
        <p:spPr bwMode="auto">
          <a:xfrm>
            <a:off x="5199292" y="4598628"/>
            <a:ext cx="1346592" cy="15669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02106" y="1755581"/>
            <a:ext cx="2340964" cy="427979"/>
          </a:xfrm>
          <a:prstGeom prst="rect">
            <a:avLst/>
          </a:prstGeom>
          <a:noFill/>
        </p:spPr>
        <p:txBody>
          <a:bodyPr wrap="square" tIns="90000" bIns="90000" rtlCol="0" anchor="t">
            <a:spAutoFit/>
          </a:bodyPr>
          <a:lstStyle/>
          <a:p>
            <a:pPr algn="ctr"/>
            <a:r>
              <a:rPr lang="en-US" sz="1600" dirty="0">
                <a:latin typeface="Segoe UI" panose="020B0502040204020203" pitchFamily="34" charset="0"/>
                <a:cs typeface="Segoe UI" panose="020B0502040204020203" pitchFamily="34" charset="0"/>
              </a:rPr>
              <a:t>Hill Data Center</a:t>
            </a:r>
          </a:p>
        </p:txBody>
      </p:sp>
      <p:sp>
        <p:nvSpPr>
          <p:cNvPr id="10" name="TextBox 9"/>
          <p:cNvSpPr txBox="1"/>
          <p:nvPr/>
        </p:nvSpPr>
        <p:spPr>
          <a:xfrm>
            <a:off x="4702106" y="6165573"/>
            <a:ext cx="2340964" cy="427979"/>
          </a:xfrm>
          <a:prstGeom prst="rect">
            <a:avLst/>
          </a:prstGeom>
          <a:noFill/>
        </p:spPr>
        <p:txBody>
          <a:bodyPr wrap="square" tIns="90000" bIns="90000" rtlCol="0" anchor="t">
            <a:spAutoFit/>
          </a:bodyPr>
          <a:lstStyle/>
          <a:p>
            <a:pPr algn="ctr"/>
            <a:r>
              <a:rPr lang="en-US" sz="1600" dirty="0">
                <a:latin typeface="Segoe UI" panose="020B0502040204020203" pitchFamily="34" charset="0"/>
                <a:cs typeface="Segoe UI" panose="020B0502040204020203" pitchFamily="34" charset="0"/>
              </a:rPr>
              <a:t>Bryan Building</a:t>
            </a:r>
          </a:p>
        </p:txBody>
      </p:sp>
      <p:sp>
        <p:nvSpPr>
          <p:cNvPr id="11" name="TextBox 10"/>
          <p:cNvSpPr txBox="1"/>
          <p:nvPr/>
        </p:nvSpPr>
        <p:spPr>
          <a:xfrm>
            <a:off x="8740517" y="4801705"/>
            <a:ext cx="2340964" cy="427979"/>
          </a:xfrm>
          <a:prstGeom prst="rect">
            <a:avLst/>
          </a:prstGeom>
          <a:noFill/>
        </p:spPr>
        <p:txBody>
          <a:bodyPr wrap="square" tIns="90000" bIns="90000" rtlCol="0" anchor="t">
            <a:spAutoFit/>
          </a:bodyPr>
          <a:lstStyle/>
          <a:p>
            <a:pPr algn="ctr"/>
            <a:r>
              <a:rPr lang="en-US" sz="1600" dirty="0">
                <a:latin typeface="Segoe UI" panose="020B0502040204020203" pitchFamily="34" charset="0"/>
                <a:cs typeface="Segoe UI" panose="020B0502040204020203" pitchFamily="34" charset="0"/>
              </a:rPr>
              <a:t>Franklin, TN</a:t>
            </a:r>
          </a:p>
        </p:txBody>
      </p:sp>
      <p:sp>
        <p:nvSpPr>
          <p:cNvPr id="12" name="TextBox 11"/>
          <p:cNvSpPr txBox="1"/>
          <p:nvPr/>
        </p:nvSpPr>
        <p:spPr>
          <a:xfrm>
            <a:off x="4524101" y="1201102"/>
            <a:ext cx="2696973" cy="489534"/>
          </a:xfrm>
          <a:prstGeom prst="rect">
            <a:avLst/>
          </a:prstGeom>
          <a:noFill/>
        </p:spPr>
        <p:txBody>
          <a:bodyPr wrap="square" tIns="90000" bIns="90000" rtlCol="0" anchor="t">
            <a:spAutoFit/>
          </a:bodyPr>
          <a:lstStyle/>
          <a:p>
            <a:pPr algn="ctr"/>
            <a:r>
              <a:rPr lang="en-US" sz="2000" dirty="0">
                <a:latin typeface="Segoe UI" panose="020B0502040204020203" pitchFamily="34" charset="0"/>
                <a:cs typeface="Segoe UI" panose="020B0502040204020203" pitchFamily="34" charset="0"/>
              </a:rPr>
              <a:t>Vanderbilt University</a:t>
            </a:r>
          </a:p>
        </p:txBody>
      </p:sp>
      <p:sp>
        <p:nvSpPr>
          <p:cNvPr id="7" name="Rounded Rectangle 6"/>
          <p:cNvSpPr/>
          <p:nvPr/>
        </p:nvSpPr>
        <p:spPr>
          <a:xfrm>
            <a:off x="4635071" y="1726395"/>
            <a:ext cx="2430347" cy="4846320"/>
          </a:xfrm>
          <a:prstGeom prst="roundRect">
            <a:avLst/>
          </a:prstGeom>
          <a:noFill/>
          <a:ln w="28575">
            <a:solidFill>
              <a:schemeClr val="bg2">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1" name="TextBox 20"/>
          <p:cNvSpPr txBox="1"/>
          <p:nvPr/>
        </p:nvSpPr>
        <p:spPr>
          <a:xfrm>
            <a:off x="8740517" y="2911036"/>
            <a:ext cx="2340964" cy="489534"/>
          </a:xfrm>
          <a:prstGeom prst="rect">
            <a:avLst/>
          </a:prstGeom>
          <a:noFill/>
        </p:spPr>
        <p:txBody>
          <a:bodyPr wrap="square" tIns="90000" bIns="90000" rtlCol="0" anchor="t">
            <a:spAutoFit/>
          </a:bodyPr>
          <a:lstStyle/>
          <a:p>
            <a:pPr algn="ctr"/>
            <a:r>
              <a:rPr lang="en-US" sz="2000" dirty="0" err="1" smtClean="0">
                <a:latin typeface="Segoe UI" panose="020B0502040204020203" pitchFamily="34" charset="0"/>
                <a:cs typeface="Segoe UI" panose="020B0502040204020203" pitchFamily="34" charset="0"/>
              </a:rPr>
              <a:t>TierPoint</a:t>
            </a:r>
            <a:endParaRPr lang="en-US" sz="2000" dirty="0">
              <a:latin typeface="Segoe UI" panose="020B0502040204020203" pitchFamily="34" charset="0"/>
              <a:cs typeface="Segoe UI" panose="020B0502040204020203" pitchFamily="34" charset="0"/>
            </a:endParaRPr>
          </a:p>
        </p:txBody>
      </p:sp>
      <p:grpSp>
        <p:nvGrpSpPr>
          <p:cNvPr id="31751" name="Group 31750"/>
          <p:cNvGrpSpPr/>
          <p:nvPr/>
        </p:nvGrpSpPr>
        <p:grpSpPr>
          <a:xfrm>
            <a:off x="6777826" y="2773064"/>
            <a:ext cx="2162743" cy="1274341"/>
            <a:chOff x="6777826" y="2773064"/>
            <a:chExt cx="2162743" cy="1274341"/>
          </a:xfrm>
        </p:grpSpPr>
        <p:cxnSp>
          <p:nvCxnSpPr>
            <p:cNvPr id="19" name="Straight Arrow Connector 18"/>
            <p:cNvCxnSpPr/>
            <p:nvPr/>
          </p:nvCxnSpPr>
          <p:spPr>
            <a:xfrm>
              <a:off x="6777826" y="2773064"/>
              <a:ext cx="2162743" cy="1274341"/>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1946390">
              <a:off x="7430705" y="3242882"/>
              <a:ext cx="640080" cy="1828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400" dirty="0">
                  <a:solidFill>
                    <a:schemeClr val="tx1"/>
                  </a:solidFill>
                  <a:latin typeface="Segoe UI" panose="020B0502040204020203" pitchFamily="34" charset="0"/>
                  <a:cs typeface="Segoe UI" panose="020B0502040204020203" pitchFamily="34" charset="0"/>
                </a:rPr>
                <a:t>10GB</a:t>
              </a:r>
            </a:p>
          </p:txBody>
        </p:sp>
      </p:grpSp>
      <p:grpSp>
        <p:nvGrpSpPr>
          <p:cNvPr id="31752" name="Group 31751"/>
          <p:cNvGrpSpPr/>
          <p:nvPr/>
        </p:nvGrpSpPr>
        <p:grpSpPr>
          <a:xfrm>
            <a:off x="6545884" y="4185377"/>
            <a:ext cx="2394685" cy="1196723"/>
            <a:chOff x="6545884" y="4185377"/>
            <a:chExt cx="2394685" cy="1196723"/>
          </a:xfrm>
        </p:grpSpPr>
        <p:cxnSp>
          <p:nvCxnSpPr>
            <p:cNvPr id="22" name="Straight Arrow Connector 21"/>
            <p:cNvCxnSpPr>
              <a:stCxn id="31750" idx="3"/>
            </p:cNvCxnSpPr>
            <p:nvPr/>
          </p:nvCxnSpPr>
          <p:spPr>
            <a:xfrm flipV="1">
              <a:off x="6545884" y="4185377"/>
              <a:ext cx="2394685" cy="1196723"/>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20029359">
              <a:off x="7412975" y="4713822"/>
              <a:ext cx="640080" cy="1828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400" dirty="0">
                  <a:solidFill>
                    <a:schemeClr val="tx1"/>
                  </a:solidFill>
                  <a:latin typeface="Segoe UI" panose="020B0502040204020203" pitchFamily="34" charset="0"/>
                  <a:cs typeface="Segoe UI" panose="020B0502040204020203" pitchFamily="34" charset="0"/>
                </a:rPr>
                <a:t>10GB</a:t>
              </a:r>
            </a:p>
          </p:txBody>
        </p:sp>
      </p:grpSp>
      <p:sp>
        <p:nvSpPr>
          <p:cNvPr id="8" name="Cloud 7"/>
          <p:cNvSpPr/>
          <p:nvPr/>
        </p:nvSpPr>
        <p:spPr>
          <a:xfrm>
            <a:off x="762812" y="3370508"/>
            <a:ext cx="1947835" cy="1328581"/>
          </a:xfrm>
          <a:prstGeom prst="cloud">
            <a:avLst/>
          </a:prstGeom>
          <a:noFill/>
          <a:ln w="38100">
            <a:solidFill>
              <a:srgbClr val="3D4F6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3D4F68"/>
                </a:solidFill>
                <a:latin typeface="Segoe UI" panose="020B0502040204020203" pitchFamily="34" charset="0"/>
                <a:cs typeface="Segoe UI" panose="020B0502040204020203" pitchFamily="34" charset="0"/>
              </a:rPr>
              <a:t>Internet 1 &amp; Internet 2</a:t>
            </a:r>
            <a:endParaRPr lang="en-US" dirty="0">
              <a:solidFill>
                <a:srgbClr val="3D4F68"/>
              </a:solidFill>
              <a:latin typeface="Segoe UI" panose="020B0502040204020203" pitchFamily="34" charset="0"/>
              <a:cs typeface="Segoe UI" panose="020B0502040204020203" pitchFamily="34" charset="0"/>
            </a:endParaRPr>
          </a:p>
        </p:txBody>
      </p:sp>
      <p:grpSp>
        <p:nvGrpSpPr>
          <p:cNvPr id="4" name="Group 3"/>
          <p:cNvGrpSpPr/>
          <p:nvPr/>
        </p:nvGrpSpPr>
        <p:grpSpPr>
          <a:xfrm>
            <a:off x="5513695" y="3514891"/>
            <a:ext cx="723331" cy="1083738"/>
            <a:chOff x="5513695" y="3514891"/>
            <a:chExt cx="723331" cy="1083738"/>
          </a:xfrm>
        </p:grpSpPr>
        <p:cxnSp>
          <p:nvCxnSpPr>
            <p:cNvPr id="17" name="Straight Arrow Connector 16"/>
            <p:cNvCxnSpPr>
              <a:stCxn id="31746" idx="2"/>
              <a:endCxn id="31750" idx="0"/>
            </p:cNvCxnSpPr>
            <p:nvPr/>
          </p:nvCxnSpPr>
          <p:spPr>
            <a:xfrm>
              <a:off x="5872588" y="3514891"/>
              <a:ext cx="0" cy="1083738"/>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13695" y="3914339"/>
              <a:ext cx="723331" cy="307777"/>
            </a:xfrm>
            <a:prstGeom prst="rect">
              <a:avLst/>
            </a:prstGeom>
            <a:solidFill>
              <a:schemeClr val="bg1"/>
            </a:solid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40GB</a:t>
              </a:r>
              <a:endParaRPr lang="en-US" sz="1400" dirty="0">
                <a:latin typeface="Segoe UI" panose="020B0502040204020203" pitchFamily="34" charset="0"/>
                <a:cs typeface="Segoe UI" panose="020B0502040204020203" pitchFamily="34" charset="0"/>
              </a:endParaRPr>
            </a:p>
          </p:txBody>
        </p:sp>
      </p:grpSp>
      <p:grpSp>
        <p:nvGrpSpPr>
          <p:cNvPr id="9" name="Group 8"/>
          <p:cNvGrpSpPr/>
          <p:nvPr/>
        </p:nvGrpSpPr>
        <p:grpSpPr>
          <a:xfrm>
            <a:off x="2727324" y="2778372"/>
            <a:ext cx="2216972" cy="1135967"/>
            <a:chOff x="2727324" y="2778372"/>
            <a:chExt cx="2216972" cy="1135967"/>
          </a:xfrm>
        </p:grpSpPr>
        <p:cxnSp>
          <p:nvCxnSpPr>
            <p:cNvPr id="37" name="Straight Arrow Connector 36"/>
            <p:cNvCxnSpPr/>
            <p:nvPr/>
          </p:nvCxnSpPr>
          <p:spPr>
            <a:xfrm flipV="1">
              <a:off x="2727324" y="2778372"/>
              <a:ext cx="2216972" cy="1135967"/>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9976402">
              <a:off x="3033104" y="3236361"/>
              <a:ext cx="1517765" cy="293396"/>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100" dirty="0" smtClean="0">
                  <a:solidFill>
                    <a:schemeClr val="tx1"/>
                  </a:solidFill>
                  <a:latin typeface="Segoe UI" panose="020B0502040204020203" pitchFamily="34" charset="0"/>
                  <a:cs typeface="Segoe UI" panose="020B0502040204020203" pitchFamily="34" charset="0"/>
                </a:rPr>
                <a:t>I1: 10GB  |  I2: 100GB</a:t>
              </a:r>
              <a:endParaRPr lang="en-US" sz="1100" dirty="0">
                <a:solidFill>
                  <a:schemeClr val="tx1"/>
                </a:solidFill>
                <a:latin typeface="Segoe UI" panose="020B0502040204020203" pitchFamily="34" charset="0"/>
                <a:cs typeface="Segoe UI" panose="020B0502040204020203" pitchFamily="34" charset="0"/>
              </a:endParaRPr>
            </a:p>
          </p:txBody>
        </p:sp>
      </p:grpSp>
      <p:grpSp>
        <p:nvGrpSpPr>
          <p:cNvPr id="13" name="Group 12"/>
          <p:cNvGrpSpPr/>
          <p:nvPr/>
        </p:nvGrpSpPr>
        <p:grpSpPr>
          <a:xfrm>
            <a:off x="2759920" y="4149555"/>
            <a:ext cx="2362089" cy="1255843"/>
            <a:chOff x="2759920" y="4149555"/>
            <a:chExt cx="2362089" cy="1255843"/>
          </a:xfrm>
        </p:grpSpPr>
        <p:cxnSp>
          <p:nvCxnSpPr>
            <p:cNvPr id="38" name="Straight Arrow Connector 37"/>
            <p:cNvCxnSpPr/>
            <p:nvPr/>
          </p:nvCxnSpPr>
          <p:spPr>
            <a:xfrm>
              <a:off x="2759920" y="4149555"/>
              <a:ext cx="2362089" cy="1255843"/>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1657431">
              <a:off x="3051054" y="4565158"/>
              <a:ext cx="1517765" cy="293396"/>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100" dirty="0" smtClean="0">
                  <a:solidFill>
                    <a:schemeClr val="tx1"/>
                  </a:solidFill>
                  <a:latin typeface="Segoe UI" panose="020B0502040204020203" pitchFamily="34" charset="0"/>
                  <a:cs typeface="Segoe UI" panose="020B0502040204020203" pitchFamily="34" charset="0"/>
                </a:rPr>
                <a:t>I1: 10GB  |  I2: 100GB</a:t>
              </a:r>
              <a:endParaRPr lang="en-US" sz="1100" dirty="0">
                <a:solidFill>
                  <a:schemeClr val="tx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40550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31746"/>
                                        </p:tgtEl>
                                        <p:attrNameLst>
                                          <p:attrName>style.visibility</p:attrName>
                                        </p:attrNameLst>
                                      </p:cBhvr>
                                      <p:to>
                                        <p:strVal val="visible"/>
                                      </p:to>
                                    </p:set>
                                    <p:animEffect transition="in" filter="fade">
                                      <p:cBhvr>
                                        <p:cTn id="13" dur="500"/>
                                        <p:tgtEl>
                                          <p:spTgt spid="3174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500"/>
                                  </p:stCondLst>
                                  <p:childTnLst>
                                    <p:set>
                                      <p:cBhvr>
                                        <p:cTn id="18" dur="1" fill="hold">
                                          <p:stCondLst>
                                            <p:cond delay="0"/>
                                          </p:stCondLst>
                                        </p:cTn>
                                        <p:tgtEl>
                                          <p:spTgt spid="31750"/>
                                        </p:tgtEl>
                                        <p:attrNameLst>
                                          <p:attrName>style.visibility</p:attrName>
                                        </p:attrNameLst>
                                      </p:cBhvr>
                                      <p:to>
                                        <p:strVal val="visible"/>
                                      </p:to>
                                    </p:set>
                                    <p:animEffect transition="in" filter="fade">
                                      <p:cBhvr>
                                        <p:cTn id="19" dur="500"/>
                                        <p:tgtEl>
                                          <p:spTgt spid="31750"/>
                                        </p:tgtEl>
                                      </p:cBhvr>
                                    </p:animEffect>
                                  </p:childTnLst>
                                </p:cTn>
                              </p:par>
                              <p:par>
                                <p:cTn id="20" presetID="16" presetClass="entr" presetSubtype="42"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Horizontal)">
                                      <p:cBhvr>
                                        <p:cTn id="22" dur="500"/>
                                        <p:tgtEl>
                                          <p:spTgt spid="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7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6" presetClass="entr" presetSubtype="37" fill="hold" nodeType="withEffect">
                                  <p:stCondLst>
                                    <p:cond delay="750"/>
                                  </p:stCondLst>
                                  <p:childTnLst>
                                    <p:set>
                                      <p:cBhvr>
                                        <p:cTn id="31" dur="1" fill="hold">
                                          <p:stCondLst>
                                            <p:cond delay="0"/>
                                          </p:stCondLst>
                                        </p:cTn>
                                        <p:tgtEl>
                                          <p:spTgt spid="13"/>
                                        </p:tgtEl>
                                        <p:attrNameLst>
                                          <p:attrName>style.visibility</p:attrName>
                                        </p:attrNameLst>
                                      </p:cBhvr>
                                      <p:to>
                                        <p:strVal val="visible"/>
                                      </p:to>
                                    </p:set>
                                    <p:animEffect transition="in" filter="barn(outVertical)">
                                      <p:cBhvr>
                                        <p:cTn id="32" dur="500"/>
                                        <p:tgtEl>
                                          <p:spTgt spid="13"/>
                                        </p:tgtEl>
                                      </p:cBhvr>
                                    </p:animEffect>
                                  </p:childTnLst>
                                </p:cTn>
                              </p:par>
                              <p:par>
                                <p:cTn id="33" presetID="16" presetClass="entr" presetSubtype="37" fill="hold" nodeType="withEffect">
                                  <p:stCondLst>
                                    <p:cond delay="75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par>
                          <p:cTn id="36" fill="hold">
                            <p:stCondLst>
                              <p:cond delay="2250"/>
                            </p:stCondLst>
                            <p:childTnLst>
                              <p:par>
                                <p:cTn id="37" presetID="10" presetClass="entr" presetSubtype="0" fill="hold" nodeType="afterEffect">
                                  <p:stCondLst>
                                    <p:cond delay="75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6" presetClass="entr" presetSubtype="37" fill="hold" nodeType="withEffect">
                                  <p:stCondLst>
                                    <p:cond delay="750"/>
                                  </p:stCondLst>
                                  <p:childTnLst>
                                    <p:set>
                                      <p:cBhvr>
                                        <p:cTn id="47" dur="1" fill="hold">
                                          <p:stCondLst>
                                            <p:cond delay="0"/>
                                          </p:stCondLst>
                                        </p:cTn>
                                        <p:tgtEl>
                                          <p:spTgt spid="31752"/>
                                        </p:tgtEl>
                                        <p:attrNameLst>
                                          <p:attrName>style.visibility</p:attrName>
                                        </p:attrNameLst>
                                      </p:cBhvr>
                                      <p:to>
                                        <p:strVal val="visible"/>
                                      </p:to>
                                    </p:set>
                                    <p:animEffect transition="in" filter="barn(outVertical)">
                                      <p:cBhvr>
                                        <p:cTn id="48" dur="500"/>
                                        <p:tgtEl>
                                          <p:spTgt spid="31752"/>
                                        </p:tgtEl>
                                      </p:cBhvr>
                                    </p:animEffect>
                                  </p:childTnLst>
                                </p:cTn>
                              </p:par>
                              <p:par>
                                <p:cTn id="49" presetID="16" presetClass="entr" presetSubtype="37" fill="hold" nodeType="withEffect">
                                  <p:stCondLst>
                                    <p:cond delay="750"/>
                                  </p:stCondLst>
                                  <p:childTnLst>
                                    <p:set>
                                      <p:cBhvr>
                                        <p:cTn id="50" dur="1" fill="hold">
                                          <p:stCondLst>
                                            <p:cond delay="0"/>
                                          </p:stCondLst>
                                        </p:cTn>
                                        <p:tgtEl>
                                          <p:spTgt spid="31751"/>
                                        </p:tgtEl>
                                        <p:attrNameLst>
                                          <p:attrName>style.visibility</p:attrName>
                                        </p:attrNameLst>
                                      </p:cBhvr>
                                      <p:to>
                                        <p:strVal val="visible"/>
                                      </p:to>
                                    </p:set>
                                    <p:animEffect transition="in" filter="barn(outVertical)">
                                      <p:cBhvr>
                                        <p:cTn id="51"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7" grpId="0" animBg="1"/>
      <p:bldP spid="21"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reside in </a:t>
            </a:r>
            <a:r>
              <a:rPr lang="en-US" dirty="0" err="1" smtClean="0"/>
              <a:t>Tierpoint</a:t>
            </a:r>
            <a:r>
              <a:rPr lang="en-US" dirty="0" smtClean="0"/>
              <a:t>?</a:t>
            </a:r>
            <a:endParaRPr lang="en-US" dirty="0"/>
          </a:p>
        </p:txBody>
      </p:sp>
      <p:grpSp>
        <p:nvGrpSpPr>
          <p:cNvPr id="16" name="Group 15"/>
          <p:cNvGrpSpPr/>
          <p:nvPr/>
        </p:nvGrpSpPr>
        <p:grpSpPr>
          <a:xfrm>
            <a:off x="357994" y="1838793"/>
            <a:ext cx="1743608" cy="2434894"/>
            <a:chOff x="562712" y="1838793"/>
            <a:chExt cx="1743608" cy="2434894"/>
          </a:xfrm>
        </p:grpSpPr>
        <p:pic>
          <p:nvPicPr>
            <p:cNvPr id="7" name="Picture 6"/>
            <p:cNvPicPr>
              <a:picLocks noChangeAspect="1"/>
            </p:cNvPicPr>
            <p:nvPr/>
          </p:nvPicPr>
          <p:blipFill>
            <a:blip r:embed="rId3"/>
            <a:stretch>
              <a:fillRect/>
            </a:stretch>
          </p:blipFill>
          <p:spPr>
            <a:xfrm>
              <a:off x="562712" y="1838793"/>
              <a:ext cx="1743608" cy="1737360"/>
            </a:xfrm>
            <a:prstGeom prst="rect">
              <a:avLst/>
            </a:prstGeom>
          </p:spPr>
        </p:pic>
        <p:sp>
          <p:nvSpPr>
            <p:cNvPr id="8" name="TextBox 7"/>
            <p:cNvSpPr txBox="1"/>
            <p:nvPr/>
          </p:nvSpPr>
          <p:spPr>
            <a:xfrm>
              <a:off x="575082" y="3750467"/>
              <a:ext cx="1718867" cy="523220"/>
            </a:xfrm>
            <a:prstGeom prst="rect">
              <a:avLst/>
            </a:prstGeom>
            <a:noFill/>
          </p:spPr>
          <p:txBody>
            <a:bodyPr wrap="none" rtlCol="0">
              <a:spAutoFit/>
            </a:bodyPr>
            <a:lstStyle/>
            <a:p>
              <a:pPr algn="ctr"/>
              <a:r>
                <a:rPr lang="en-US" sz="1400" b="1" dirty="0" smtClean="0">
                  <a:latin typeface="Segoe UI" panose="020B0502040204020203" pitchFamily="34" charset="0"/>
                  <a:cs typeface="Segoe UI" panose="020B0502040204020203" pitchFamily="34" charset="0"/>
                </a:rPr>
                <a:t>Directory Services</a:t>
              </a:r>
            </a:p>
            <a:p>
              <a:pPr algn="ctr"/>
              <a:r>
                <a:rPr lang="en-US" sz="1400" dirty="0" smtClean="0">
                  <a:latin typeface="Segoe UI" panose="020B0502040204020203" pitchFamily="34" charset="0"/>
                  <a:cs typeface="Segoe UI" panose="020B0502040204020203" pitchFamily="34" charset="0"/>
                </a:rPr>
                <a:t>High Availability</a:t>
              </a:r>
              <a:endParaRPr lang="en-US" sz="1400" dirty="0">
                <a:latin typeface="Segoe UI" panose="020B0502040204020203" pitchFamily="34" charset="0"/>
                <a:cs typeface="Segoe UI" panose="020B0502040204020203" pitchFamily="34" charset="0"/>
              </a:endParaRPr>
            </a:p>
          </p:txBody>
        </p:sp>
      </p:grpSp>
      <p:grpSp>
        <p:nvGrpSpPr>
          <p:cNvPr id="17" name="Group 16"/>
          <p:cNvGrpSpPr/>
          <p:nvPr/>
        </p:nvGrpSpPr>
        <p:grpSpPr>
          <a:xfrm>
            <a:off x="2548296" y="1838793"/>
            <a:ext cx="2020105" cy="2434894"/>
            <a:chOff x="2725718" y="1838793"/>
            <a:chExt cx="2020105" cy="2434894"/>
          </a:xfrm>
        </p:grpSpPr>
        <p:pic>
          <p:nvPicPr>
            <p:cNvPr id="6" name="Picture 5"/>
            <p:cNvPicPr>
              <a:picLocks noChangeAspect="1"/>
            </p:cNvPicPr>
            <p:nvPr/>
          </p:nvPicPr>
          <p:blipFill>
            <a:blip r:embed="rId4"/>
            <a:stretch>
              <a:fillRect/>
            </a:stretch>
          </p:blipFill>
          <p:spPr>
            <a:xfrm>
              <a:off x="2867091" y="1838793"/>
              <a:ext cx="1737360" cy="1737360"/>
            </a:xfrm>
            <a:prstGeom prst="rect">
              <a:avLst/>
            </a:prstGeom>
          </p:spPr>
        </p:pic>
        <p:sp>
          <p:nvSpPr>
            <p:cNvPr id="9" name="TextBox 8"/>
            <p:cNvSpPr txBox="1"/>
            <p:nvPr/>
          </p:nvSpPr>
          <p:spPr>
            <a:xfrm>
              <a:off x="2725718" y="3750467"/>
              <a:ext cx="2020105" cy="523220"/>
            </a:xfrm>
            <a:prstGeom prst="rect">
              <a:avLst/>
            </a:prstGeom>
            <a:noFill/>
          </p:spPr>
          <p:txBody>
            <a:bodyPr wrap="none" rtlCol="0">
              <a:spAutoFit/>
            </a:bodyPr>
            <a:lstStyle/>
            <a:p>
              <a:pPr algn="ctr"/>
              <a:r>
                <a:rPr lang="en-US" sz="1400" b="1" dirty="0" smtClean="0">
                  <a:latin typeface="Segoe UI" panose="020B0502040204020203" pitchFamily="34" charset="0"/>
                  <a:cs typeface="Segoe UI" panose="020B0502040204020203" pitchFamily="34" charset="0"/>
                </a:rPr>
                <a:t>Identity Management</a:t>
              </a:r>
            </a:p>
            <a:p>
              <a:pPr algn="ctr"/>
              <a:r>
                <a:rPr lang="en-US" sz="1400" dirty="0" smtClean="0">
                  <a:latin typeface="Segoe UI" panose="020B0502040204020203" pitchFamily="34" charset="0"/>
                  <a:cs typeface="Segoe UI" panose="020B0502040204020203" pitchFamily="34" charset="0"/>
                </a:rPr>
                <a:t>High Availability</a:t>
              </a:r>
              <a:endParaRPr lang="en-US" sz="1400" dirty="0">
                <a:latin typeface="Segoe UI" panose="020B0502040204020203" pitchFamily="34" charset="0"/>
                <a:cs typeface="Segoe UI" panose="020B0502040204020203" pitchFamily="34" charset="0"/>
              </a:endParaRPr>
            </a:p>
          </p:txBody>
        </p:sp>
      </p:grpSp>
      <p:grpSp>
        <p:nvGrpSpPr>
          <p:cNvPr id="22" name="Group 21"/>
          <p:cNvGrpSpPr/>
          <p:nvPr/>
        </p:nvGrpSpPr>
        <p:grpSpPr>
          <a:xfrm>
            <a:off x="4842180" y="1838793"/>
            <a:ext cx="2389692" cy="2434894"/>
            <a:chOff x="4842180" y="1838793"/>
            <a:chExt cx="2389692" cy="2434894"/>
          </a:xfrm>
        </p:grpSpPr>
        <p:pic>
          <p:nvPicPr>
            <p:cNvPr id="5" name="Picture 4"/>
            <p:cNvPicPr>
              <a:picLocks noChangeAspect="1"/>
            </p:cNvPicPr>
            <p:nvPr/>
          </p:nvPicPr>
          <p:blipFill>
            <a:blip r:embed="rId5"/>
            <a:stretch>
              <a:fillRect/>
            </a:stretch>
          </p:blipFill>
          <p:spPr>
            <a:xfrm>
              <a:off x="5165222" y="1838793"/>
              <a:ext cx="1743608" cy="1737360"/>
            </a:xfrm>
            <a:prstGeom prst="rect">
              <a:avLst/>
            </a:prstGeom>
          </p:spPr>
        </p:pic>
        <p:sp>
          <p:nvSpPr>
            <p:cNvPr id="10" name="TextBox 9"/>
            <p:cNvSpPr txBox="1"/>
            <p:nvPr/>
          </p:nvSpPr>
          <p:spPr>
            <a:xfrm>
              <a:off x="4842180" y="3750467"/>
              <a:ext cx="2389692" cy="523220"/>
            </a:xfrm>
            <a:prstGeom prst="rect">
              <a:avLst/>
            </a:prstGeom>
            <a:noFill/>
          </p:spPr>
          <p:txBody>
            <a:bodyPr wrap="none" rtlCol="0">
              <a:spAutoFit/>
            </a:bodyPr>
            <a:lstStyle/>
            <a:p>
              <a:pPr algn="ctr"/>
              <a:r>
                <a:rPr lang="en-US" sz="1400" b="1" dirty="0" smtClean="0">
                  <a:latin typeface="Segoe UI" panose="020B0502040204020203" pitchFamily="34" charset="0"/>
                  <a:cs typeface="Segoe UI" panose="020B0502040204020203" pitchFamily="34" charset="0"/>
                </a:rPr>
                <a:t>Master Data Management</a:t>
              </a:r>
            </a:p>
            <a:p>
              <a:pPr algn="ctr"/>
              <a:r>
                <a:rPr lang="en-US" sz="1400" dirty="0" smtClean="0">
                  <a:latin typeface="Segoe UI" panose="020B0502040204020203" pitchFamily="34" charset="0"/>
                  <a:cs typeface="Segoe UI" panose="020B0502040204020203" pitchFamily="34" charset="0"/>
                </a:rPr>
                <a:t>High Availability</a:t>
              </a:r>
              <a:endParaRPr lang="en-US" sz="1400" dirty="0">
                <a:latin typeface="Segoe UI" panose="020B0502040204020203" pitchFamily="34" charset="0"/>
                <a:cs typeface="Segoe UI" panose="020B0502040204020203" pitchFamily="34" charset="0"/>
              </a:endParaRPr>
            </a:p>
          </p:txBody>
        </p:sp>
      </p:grpSp>
      <p:grpSp>
        <p:nvGrpSpPr>
          <p:cNvPr id="20" name="Group 19"/>
          <p:cNvGrpSpPr/>
          <p:nvPr/>
        </p:nvGrpSpPr>
        <p:grpSpPr>
          <a:xfrm>
            <a:off x="10013596" y="1838793"/>
            <a:ext cx="1737360" cy="2650338"/>
            <a:chOff x="7469601" y="1838793"/>
            <a:chExt cx="1737360" cy="2650338"/>
          </a:xfrm>
        </p:grpSpPr>
        <p:pic>
          <p:nvPicPr>
            <p:cNvPr id="25" name="Picture 24"/>
            <p:cNvPicPr>
              <a:picLocks noChangeAspect="1"/>
            </p:cNvPicPr>
            <p:nvPr/>
          </p:nvPicPr>
          <p:blipFill>
            <a:blip r:embed="rId6"/>
            <a:stretch>
              <a:fillRect/>
            </a:stretch>
          </p:blipFill>
          <p:spPr>
            <a:xfrm>
              <a:off x="7469601" y="1838793"/>
              <a:ext cx="1737360" cy="1737360"/>
            </a:xfrm>
            <a:prstGeom prst="rect">
              <a:avLst/>
            </a:prstGeom>
          </p:spPr>
        </p:pic>
        <p:sp>
          <p:nvSpPr>
            <p:cNvPr id="26" name="TextBox 25"/>
            <p:cNvSpPr txBox="1"/>
            <p:nvPr/>
          </p:nvSpPr>
          <p:spPr>
            <a:xfrm>
              <a:off x="7543960" y="3750467"/>
              <a:ext cx="1588640" cy="738664"/>
            </a:xfrm>
            <a:prstGeom prst="rect">
              <a:avLst/>
            </a:prstGeom>
            <a:noFill/>
          </p:spPr>
          <p:txBody>
            <a:bodyPr wrap="none" rtlCol="0">
              <a:spAutoFit/>
            </a:bodyPr>
            <a:lstStyle/>
            <a:p>
              <a:pPr algn="ctr"/>
              <a:r>
                <a:rPr lang="en-US" sz="1400" b="1" dirty="0" smtClean="0">
                  <a:latin typeface="Segoe UI" panose="020B0502040204020203" pitchFamily="34" charset="0"/>
                  <a:cs typeface="Segoe UI" panose="020B0502040204020203" pitchFamily="34" charset="0"/>
                </a:rPr>
                <a:t>Applications</a:t>
              </a:r>
            </a:p>
            <a:p>
              <a:pPr algn="ctr"/>
              <a:r>
                <a:rPr lang="en-US" sz="1400" dirty="0">
                  <a:latin typeface="Segoe UI" panose="020B0502040204020203" pitchFamily="34" charset="0"/>
                  <a:cs typeface="Segoe UI" panose="020B0502040204020203" pitchFamily="34" charset="0"/>
                </a:rPr>
                <a:t>High Availability</a:t>
              </a:r>
            </a:p>
            <a:p>
              <a:pPr algn="ctr"/>
              <a:r>
                <a:rPr lang="en-US" sz="1400" dirty="0" smtClean="0">
                  <a:latin typeface="Segoe UI" panose="020B0502040204020203" pitchFamily="34" charset="0"/>
                  <a:cs typeface="Segoe UI" panose="020B0502040204020203" pitchFamily="34" charset="0"/>
                </a:rPr>
                <a:t>Disaster Recovery</a:t>
              </a:r>
            </a:p>
          </p:txBody>
        </p:sp>
      </p:grpSp>
      <p:grpSp>
        <p:nvGrpSpPr>
          <p:cNvPr id="27" name="Group 26"/>
          <p:cNvGrpSpPr/>
          <p:nvPr/>
        </p:nvGrpSpPr>
        <p:grpSpPr>
          <a:xfrm>
            <a:off x="7620431" y="1838793"/>
            <a:ext cx="1746504" cy="2434894"/>
            <a:chOff x="9767732" y="1838793"/>
            <a:chExt cx="1746504" cy="2434894"/>
          </a:xfrm>
        </p:grpSpPr>
        <p:grpSp>
          <p:nvGrpSpPr>
            <p:cNvPr id="28" name="Group 27"/>
            <p:cNvGrpSpPr/>
            <p:nvPr/>
          </p:nvGrpSpPr>
          <p:grpSpPr>
            <a:xfrm>
              <a:off x="9767732" y="1838793"/>
              <a:ext cx="1746504" cy="1737360"/>
              <a:chOff x="9767732" y="1838793"/>
              <a:chExt cx="1746504" cy="1737360"/>
            </a:xfrm>
          </p:grpSpPr>
          <p:pic>
            <p:nvPicPr>
              <p:cNvPr id="30" name="Picture 2" descr="Image result for infrastructure icon"/>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4911" y="2210938"/>
                <a:ext cx="997182" cy="997182"/>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9767732" y="1838793"/>
                <a:ext cx="1746504" cy="1737360"/>
              </a:xfrm>
              <a:prstGeom prst="ellipse">
                <a:avLst/>
              </a:prstGeom>
              <a:noFill/>
              <a:ln w="38100">
                <a:solidFill>
                  <a:srgbClr val="1C71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9912590" y="3750467"/>
              <a:ext cx="1460015" cy="523220"/>
            </a:xfrm>
            <a:prstGeom prst="rect">
              <a:avLst/>
            </a:prstGeom>
            <a:noFill/>
          </p:spPr>
          <p:txBody>
            <a:bodyPr wrap="none" rtlCol="0">
              <a:spAutoFit/>
            </a:bodyPr>
            <a:lstStyle/>
            <a:p>
              <a:pPr algn="ctr"/>
              <a:r>
                <a:rPr lang="en-US" sz="1400" b="1" dirty="0" smtClean="0">
                  <a:latin typeface="Segoe UI" panose="020B0502040204020203" pitchFamily="34" charset="0"/>
                  <a:cs typeface="Segoe UI" panose="020B0502040204020203" pitchFamily="34" charset="0"/>
                </a:rPr>
                <a:t>Infrastructure</a:t>
              </a:r>
            </a:p>
            <a:p>
              <a:pPr algn="ctr"/>
              <a:r>
                <a:rPr lang="en-US" sz="1400" dirty="0" smtClean="0">
                  <a:latin typeface="Segoe UI" panose="020B0502040204020203" pitchFamily="34" charset="0"/>
                  <a:cs typeface="Segoe UI" panose="020B0502040204020203" pitchFamily="34" charset="0"/>
                </a:rPr>
                <a:t>High Availability</a:t>
              </a:r>
              <a:endParaRPr lang="en-US" sz="14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5152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Disaster recovery/service continuity</a:t>
            </a:r>
            <a:endParaRPr lang="en-US" dirty="0"/>
          </a:p>
        </p:txBody>
      </p:sp>
      <p:sp>
        <p:nvSpPr>
          <p:cNvPr id="4" name="Text Placeholder 2"/>
          <p:cNvSpPr txBox="1">
            <a:spLocks/>
          </p:cNvSpPr>
          <p:nvPr/>
        </p:nvSpPr>
        <p:spPr>
          <a:xfrm>
            <a:off x="562710" y="1508400"/>
            <a:ext cx="5327727" cy="4590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a:t>
            </a:r>
            <a:endParaRPr lang="en-US" b="0" dirty="0" smtClean="0"/>
          </a:p>
          <a:p>
            <a:r>
              <a:rPr lang="en-US" sz="2400" b="0" dirty="0" smtClean="0"/>
              <a:t>Discover critical business processes and their dependencies on IT systems and applications</a:t>
            </a:r>
          </a:p>
          <a:p>
            <a:endParaRPr lang="en-US" b="0" dirty="0" smtClean="0"/>
          </a:p>
          <a:p>
            <a:r>
              <a:rPr lang="en-US" dirty="0" smtClean="0"/>
              <a:t>How:</a:t>
            </a:r>
          </a:p>
          <a:p>
            <a:r>
              <a:rPr lang="en-US" sz="2400" b="0" dirty="0" smtClean="0"/>
              <a:t>Conduct BIAs</a:t>
            </a:r>
            <a:r>
              <a:rPr lang="en-US" sz="2400" b="0" baseline="30000" dirty="0" smtClean="0"/>
              <a:t>1</a:t>
            </a:r>
            <a:r>
              <a:rPr lang="en-US" sz="2400" b="0" dirty="0" smtClean="0"/>
              <a:t> to identify recovery objectives in order to architect, test, and document appropriate solutions</a:t>
            </a:r>
            <a:endParaRPr lang="en-US" sz="2400"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0827">
            <a:off x="6519833" y="1166830"/>
            <a:ext cx="3503909" cy="4530054"/>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4412">
            <a:off x="7776533" y="1671513"/>
            <a:ext cx="3545622" cy="4571766"/>
          </a:xfrm>
          <a:prstGeom prst="rect">
            <a:avLst/>
          </a:prstGeom>
          <a:effectLst>
            <a:outerShdw blurRad="63500" sx="102000" sy="102000" algn="ctr" rotWithShape="0">
              <a:prstClr val="black">
                <a:alpha val="40000"/>
              </a:prstClr>
            </a:outerShdw>
          </a:effectLst>
        </p:spPr>
      </p:pic>
      <p:sp>
        <p:nvSpPr>
          <p:cNvPr id="9" name="TextBox 8"/>
          <p:cNvSpPr txBox="1"/>
          <p:nvPr/>
        </p:nvSpPr>
        <p:spPr>
          <a:xfrm>
            <a:off x="286603" y="6083356"/>
            <a:ext cx="12242042" cy="343341"/>
          </a:xfrm>
          <a:prstGeom prst="rect">
            <a:avLst/>
          </a:prstGeom>
          <a:noFill/>
        </p:spPr>
        <p:txBody>
          <a:bodyPr wrap="square" tIns="90000" bIns="90000" rtlCol="0" anchor="t">
            <a:spAutoFit/>
          </a:bodyPr>
          <a:lstStyle/>
          <a:p>
            <a:pPr marL="342900" indent="-342900">
              <a:buAutoNum type="arabicPeriod"/>
            </a:pPr>
            <a:r>
              <a:rPr lang="en-US" sz="1000" dirty="0" smtClean="0">
                <a:latin typeface="Segoe UI" panose="020B0502040204020203" pitchFamily="34" charset="0"/>
                <a:cs typeface="Segoe UI" panose="020B0502040204020203" pitchFamily="34" charset="0"/>
              </a:rPr>
              <a:t>Business Impact Analysis</a:t>
            </a:r>
          </a:p>
        </p:txBody>
      </p:sp>
    </p:spTree>
    <p:extLst>
      <p:ext uri="{BB962C8B-B14F-4D97-AF65-F5344CB8AC3E}">
        <p14:creationId xmlns:p14="http://schemas.microsoft.com/office/powerpoint/2010/main" val="14256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3"/>
          </p:nvPr>
        </p:nvSpPr>
        <p:spPr/>
        <p:txBody>
          <a:bodyPr anchor="ctr">
            <a:normAutofit/>
          </a:bodyPr>
          <a:lstStyle/>
          <a:p>
            <a:pPr algn="ctr"/>
            <a:r>
              <a:rPr lang="en-US" sz="8800" dirty="0"/>
              <a:t>QUESTIONS</a:t>
            </a:r>
            <a:endParaRPr lang="en-US" sz="3600" dirty="0"/>
          </a:p>
        </p:txBody>
      </p:sp>
    </p:spTree>
    <p:extLst>
      <p:ext uri="{BB962C8B-B14F-4D97-AF65-F5344CB8AC3E}">
        <p14:creationId xmlns:p14="http://schemas.microsoft.com/office/powerpoint/2010/main" val="257367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official </a:t>
            </a:r>
            <a:r>
              <a:rPr lang="en-US" dirty="0" err="1" smtClean="0"/>
              <a:t>tmo</a:t>
            </a:r>
            <a:r>
              <a:rPr lang="en-US" dirty="0" smtClean="0"/>
              <a:t> project complete!</a:t>
            </a:r>
            <a:endParaRPr lang="en-US" dirty="0"/>
          </a:p>
        </p:txBody>
      </p:sp>
      <p:sp>
        <p:nvSpPr>
          <p:cNvPr id="3" name="Rounded Rectangle 2"/>
          <p:cNvSpPr/>
          <p:nvPr/>
        </p:nvSpPr>
        <p:spPr>
          <a:xfrm>
            <a:off x="838200" y="3464148"/>
            <a:ext cx="10515600" cy="365760"/>
          </a:xfrm>
          <a:prstGeom prst="roundRect">
            <a:avLst/>
          </a:prstGeom>
          <a:solidFill>
            <a:schemeClr val="bg1"/>
          </a:solidFill>
          <a:ln w="28575">
            <a:solidFill>
              <a:srgbClr val="698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6898947" y="4058684"/>
            <a:ext cx="914400" cy="914400"/>
          </a:xfrm>
          <a:prstGeom prst="rect">
            <a:avLst/>
          </a:prstGeom>
        </p:spPr>
      </p:pic>
      <p:pic>
        <p:nvPicPr>
          <p:cNvPr id="7" name="Picture 6"/>
          <p:cNvPicPr>
            <a:picLocks noChangeAspect="1"/>
          </p:cNvPicPr>
          <p:nvPr/>
        </p:nvPicPr>
        <p:blipFill>
          <a:blip r:embed="rId3">
            <a:duotone>
              <a:schemeClr val="accent5">
                <a:shade val="45000"/>
                <a:satMod val="135000"/>
              </a:schemeClr>
              <a:prstClr val="white"/>
            </a:duotone>
          </a:blip>
          <a:stretch>
            <a:fillRect/>
          </a:stretch>
        </p:blipFill>
        <p:spPr>
          <a:xfrm>
            <a:off x="3492418" y="2318015"/>
            <a:ext cx="914400" cy="914400"/>
          </a:xfrm>
          <a:prstGeom prst="rect">
            <a:avLst/>
          </a:prstGeom>
        </p:spPr>
      </p:pic>
      <p:pic>
        <p:nvPicPr>
          <p:cNvPr id="8" name="Picture 7"/>
          <p:cNvPicPr>
            <a:picLocks noChangeAspect="1"/>
          </p:cNvPicPr>
          <p:nvPr/>
        </p:nvPicPr>
        <p:blipFill>
          <a:blip r:embed="rId4">
            <a:duotone>
              <a:schemeClr val="accent5">
                <a:shade val="45000"/>
                <a:satMod val="135000"/>
              </a:schemeClr>
              <a:prstClr val="white"/>
            </a:duotone>
          </a:blip>
          <a:stretch>
            <a:fillRect/>
          </a:stretch>
        </p:blipFill>
        <p:spPr>
          <a:xfrm>
            <a:off x="4559883" y="4058684"/>
            <a:ext cx="947060" cy="914400"/>
          </a:xfrm>
          <a:prstGeom prst="rect">
            <a:avLst/>
          </a:prstGeom>
        </p:spPr>
      </p:pic>
      <p:pic>
        <p:nvPicPr>
          <p:cNvPr id="9" name="Picture 8"/>
          <p:cNvPicPr>
            <a:picLocks noChangeAspect="1"/>
          </p:cNvPicPr>
          <p:nvPr/>
        </p:nvPicPr>
        <p:blipFill>
          <a:blip r:embed="rId5">
            <a:duotone>
              <a:schemeClr val="accent5">
                <a:shade val="45000"/>
                <a:satMod val="135000"/>
              </a:schemeClr>
              <a:prstClr val="white"/>
            </a:duotone>
          </a:blip>
          <a:stretch>
            <a:fillRect/>
          </a:stretch>
        </p:blipFill>
        <p:spPr>
          <a:xfrm>
            <a:off x="5768963" y="2318015"/>
            <a:ext cx="882870" cy="914400"/>
          </a:xfrm>
          <a:prstGeom prst="rect">
            <a:avLst/>
          </a:prstGeom>
        </p:spPr>
      </p:pic>
      <p:pic>
        <p:nvPicPr>
          <p:cNvPr id="10" name="Picture 9"/>
          <p:cNvPicPr>
            <a:picLocks noChangeAspect="1"/>
          </p:cNvPicPr>
          <p:nvPr/>
        </p:nvPicPr>
        <p:blipFill>
          <a:blip r:embed="rId6">
            <a:duotone>
              <a:schemeClr val="accent5">
                <a:shade val="45000"/>
                <a:satMod val="135000"/>
              </a:schemeClr>
              <a:prstClr val="white"/>
            </a:duotone>
          </a:blip>
          <a:stretch>
            <a:fillRect/>
          </a:stretch>
        </p:blipFill>
        <p:spPr>
          <a:xfrm>
            <a:off x="8013978" y="2318015"/>
            <a:ext cx="914400" cy="914400"/>
          </a:xfrm>
          <a:prstGeom prst="rect">
            <a:avLst/>
          </a:prstGeom>
        </p:spPr>
      </p:pic>
      <p:pic>
        <p:nvPicPr>
          <p:cNvPr id="11" name="Picture 10"/>
          <p:cNvPicPr>
            <a:picLocks noChangeAspect="1"/>
          </p:cNvPicPr>
          <p:nvPr/>
        </p:nvPicPr>
        <p:blipFill>
          <a:blip r:embed="rId7">
            <a:duotone>
              <a:schemeClr val="accent5">
                <a:shade val="45000"/>
                <a:satMod val="135000"/>
              </a:schemeClr>
              <a:prstClr val="white"/>
            </a:duotone>
          </a:blip>
          <a:stretch>
            <a:fillRect/>
          </a:stretch>
        </p:blipFill>
        <p:spPr>
          <a:xfrm>
            <a:off x="10290524" y="2318015"/>
            <a:ext cx="947060" cy="914400"/>
          </a:xfrm>
          <a:prstGeom prst="rect">
            <a:avLst/>
          </a:prstGeom>
        </p:spPr>
      </p:pic>
      <p:pic>
        <p:nvPicPr>
          <p:cNvPr id="12" name="Picture 11"/>
          <p:cNvPicPr>
            <a:picLocks noChangeAspect="1"/>
          </p:cNvPicPr>
          <p:nvPr/>
        </p:nvPicPr>
        <p:blipFill>
          <a:blip r:embed="rId8">
            <a:duotone>
              <a:schemeClr val="accent5">
                <a:shade val="45000"/>
                <a:satMod val="135000"/>
              </a:schemeClr>
              <a:prstClr val="white"/>
            </a:duotone>
          </a:blip>
          <a:stretch>
            <a:fillRect/>
          </a:stretch>
        </p:blipFill>
        <p:spPr>
          <a:xfrm>
            <a:off x="1215873" y="2318015"/>
            <a:ext cx="914400" cy="914400"/>
          </a:xfrm>
          <a:prstGeom prst="rect">
            <a:avLst/>
          </a:prstGeom>
        </p:spPr>
      </p:pic>
      <p:pic>
        <p:nvPicPr>
          <p:cNvPr id="13" name="Picture 12"/>
          <p:cNvPicPr>
            <a:picLocks noChangeAspect="1"/>
          </p:cNvPicPr>
          <p:nvPr/>
        </p:nvPicPr>
        <p:blipFill>
          <a:blip r:embed="rId9">
            <a:duotone>
              <a:schemeClr val="accent5">
                <a:shade val="45000"/>
                <a:satMod val="135000"/>
              </a:schemeClr>
              <a:prstClr val="white"/>
            </a:duotone>
          </a:blip>
          <a:stretch>
            <a:fillRect/>
          </a:stretch>
        </p:blipFill>
        <p:spPr>
          <a:xfrm>
            <a:off x="9205352" y="4058684"/>
            <a:ext cx="914400" cy="914400"/>
          </a:xfrm>
          <a:prstGeom prst="rect">
            <a:avLst/>
          </a:prstGeom>
        </p:spPr>
      </p:pic>
      <p:pic>
        <p:nvPicPr>
          <p:cNvPr id="14" name="Picture 13"/>
          <p:cNvPicPr>
            <a:picLocks noChangeAspect="1"/>
          </p:cNvPicPr>
          <p:nvPr/>
        </p:nvPicPr>
        <p:blipFill>
          <a:blip r:embed="rId10">
            <a:duotone>
              <a:schemeClr val="accent5">
                <a:shade val="45000"/>
                <a:satMod val="135000"/>
              </a:schemeClr>
              <a:prstClr val="white"/>
            </a:duotone>
          </a:blip>
          <a:stretch>
            <a:fillRect/>
          </a:stretch>
        </p:blipFill>
        <p:spPr>
          <a:xfrm>
            <a:off x="2253479" y="4058684"/>
            <a:ext cx="914400" cy="914400"/>
          </a:xfrm>
          <a:prstGeom prst="rect">
            <a:avLst/>
          </a:prstGeom>
        </p:spPr>
      </p:pic>
      <p:sp>
        <p:nvSpPr>
          <p:cNvPr id="34" name="Rounded Rectangle 33"/>
          <p:cNvSpPr/>
          <p:nvPr/>
        </p:nvSpPr>
        <p:spPr>
          <a:xfrm>
            <a:off x="838200" y="3464148"/>
            <a:ext cx="10515600" cy="365760"/>
          </a:xfrm>
          <a:prstGeom prst="roundRect">
            <a:avLst/>
          </a:prstGeom>
          <a:gradFill flip="none" rotWithShape="1">
            <a:gsLst>
              <a:gs pos="8000">
                <a:srgbClr val="009444"/>
              </a:gs>
              <a:gs pos="8000">
                <a:schemeClr val="bg1"/>
              </a:gs>
              <a:gs pos="100000">
                <a:schemeClr val="bg1"/>
              </a:gs>
            </a:gsLst>
            <a:lin ang="0" scaled="1"/>
            <a:tileRect/>
          </a:gradFill>
          <a:ln w="28575">
            <a:solidFill>
              <a:srgbClr val="698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1"/>
          <a:stretch>
            <a:fillRect/>
          </a:stretch>
        </p:blipFill>
        <p:spPr>
          <a:xfrm>
            <a:off x="1208836" y="2304160"/>
            <a:ext cx="914400" cy="914400"/>
          </a:xfrm>
          <a:prstGeom prst="rect">
            <a:avLst/>
          </a:prstGeom>
        </p:spPr>
      </p:pic>
      <p:sp>
        <p:nvSpPr>
          <p:cNvPr id="15" name="TextBox 14"/>
          <p:cNvSpPr txBox="1"/>
          <p:nvPr/>
        </p:nvSpPr>
        <p:spPr>
          <a:xfrm>
            <a:off x="374073" y="1631586"/>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VU Off-Site </a:t>
            </a:r>
          </a:p>
          <a:p>
            <a:pPr algn="ctr"/>
            <a:r>
              <a:rPr lang="en-US" sz="1400" dirty="0" smtClean="0">
                <a:latin typeface="Segoe UI" panose="020B0502040204020203" pitchFamily="34" charset="0"/>
                <a:cs typeface="Segoe UI" panose="020B0502040204020203" pitchFamily="34" charset="0"/>
              </a:rPr>
              <a:t>Data Center</a:t>
            </a:r>
            <a:endParaRPr lang="en-US" sz="1400" dirty="0">
              <a:latin typeface="Segoe UI" panose="020B0502040204020203" pitchFamily="34" charset="0"/>
              <a:cs typeface="Segoe UI" panose="020B0502040204020203" pitchFamily="34" charset="0"/>
            </a:endParaRPr>
          </a:p>
        </p:txBody>
      </p:sp>
      <p:sp>
        <p:nvSpPr>
          <p:cNvPr id="35" name="TextBox 34"/>
          <p:cNvSpPr txBox="1"/>
          <p:nvPr/>
        </p:nvSpPr>
        <p:spPr>
          <a:xfrm>
            <a:off x="2668072" y="1631586"/>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VU IT Service </a:t>
            </a:r>
          </a:p>
          <a:p>
            <a:pPr algn="ctr"/>
            <a:r>
              <a:rPr lang="en-US" sz="1400" dirty="0" smtClean="0">
                <a:latin typeface="Segoe UI" panose="020B0502040204020203" pitchFamily="34" charset="0"/>
                <a:cs typeface="Segoe UI" panose="020B0502040204020203" pitchFamily="34" charset="0"/>
              </a:rPr>
              <a:t>Management</a:t>
            </a:r>
            <a:endParaRPr lang="en-US" sz="1400" dirty="0">
              <a:latin typeface="Segoe UI" panose="020B0502040204020203" pitchFamily="34" charset="0"/>
              <a:cs typeface="Segoe UI" panose="020B0502040204020203" pitchFamily="34" charset="0"/>
            </a:endParaRPr>
          </a:p>
        </p:txBody>
      </p:sp>
      <p:sp>
        <p:nvSpPr>
          <p:cNvPr id="36" name="TextBox 35"/>
          <p:cNvSpPr txBox="1"/>
          <p:nvPr/>
        </p:nvSpPr>
        <p:spPr>
          <a:xfrm>
            <a:off x="1429133" y="5160540"/>
            <a:ext cx="2563091" cy="307777"/>
          </a:xfrm>
          <a:prstGeom prst="rect">
            <a:avLst/>
          </a:prstGeom>
          <a:noFill/>
        </p:spPr>
        <p:txBody>
          <a:bodyPr wrap="square" rtlCol="0">
            <a:spAutoFit/>
          </a:bodyPr>
          <a:lstStyle/>
          <a:p>
            <a:pPr algn="ctr"/>
            <a:r>
              <a:rPr lang="en-US" sz="1400" dirty="0" err="1" smtClean="0">
                <a:latin typeface="Segoe UI" panose="020B0502040204020203" pitchFamily="34" charset="0"/>
                <a:cs typeface="Segoe UI" panose="020B0502040204020203" pitchFamily="34" charset="0"/>
              </a:rPr>
              <a:t>SkyVU</a:t>
            </a:r>
            <a:endParaRPr lang="en-US" sz="1400" dirty="0">
              <a:latin typeface="Segoe UI" panose="020B0502040204020203" pitchFamily="34" charset="0"/>
              <a:cs typeface="Segoe UI" panose="020B0502040204020203" pitchFamily="34" charset="0"/>
            </a:endParaRPr>
          </a:p>
        </p:txBody>
      </p:sp>
      <p:sp>
        <p:nvSpPr>
          <p:cNvPr id="37" name="TextBox 36"/>
          <p:cNvSpPr txBox="1"/>
          <p:nvPr/>
        </p:nvSpPr>
        <p:spPr>
          <a:xfrm>
            <a:off x="4895633" y="1631586"/>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VUMC </a:t>
            </a:r>
          </a:p>
          <a:p>
            <a:pPr algn="ctr"/>
            <a:r>
              <a:rPr lang="en-US" sz="1400" dirty="0" smtClean="0">
                <a:latin typeface="Segoe UI" panose="020B0502040204020203" pitchFamily="34" charset="0"/>
                <a:cs typeface="Segoe UI" panose="020B0502040204020203" pitchFamily="34" charset="0"/>
              </a:rPr>
              <a:t>Email</a:t>
            </a:r>
            <a:endParaRPr lang="en-US" sz="1400" dirty="0">
              <a:latin typeface="Segoe UI" panose="020B0502040204020203" pitchFamily="34" charset="0"/>
              <a:cs typeface="Segoe UI" panose="020B0502040204020203" pitchFamily="34" charset="0"/>
            </a:endParaRPr>
          </a:p>
        </p:txBody>
      </p:sp>
      <p:sp>
        <p:nvSpPr>
          <p:cNvPr id="38" name="TextBox 37"/>
          <p:cNvSpPr txBox="1"/>
          <p:nvPr/>
        </p:nvSpPr>
        <p:spPr>
          <a:xfrm>
            <a:off x="3583430" y="5160540"/>
            <a:ext cx="2899966"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VUMC Unified </a:t>
            </a:r>
          </a:p>
          <a:p>
            <a:pPr algn="ctr"/>
            <a:r>
              <a:rPr lang="en-US" sz="1400" dirty="0" smtClean="0">
                <a:latin typeface="Segoe UI" panose="020B0502040204020203" pitchFamily="34" charset="0"/>
                <a:cs typeface="Segoe UI" panose="020B0502040204020203" pitchFamily="34" charset="0"/>
              </a:rPr>
              <a:t>Communications</a:t>
            </a:r>
            <a:endParaRPr lang="en-US" sz="1400" dirty="0">
              <a:latin typeface="Segoe UI" panose="020B0502040204020203" pitchFamily="34" charset="0"/>
              <a:cs typeface="Segoe UI" panose="020B0502040204020203" pitchFamily="34" charset="0"/>
            </a:endParaRPr>
          </a:p>
        </p:txBody>
      </p:sp>
      <p:sp>
        <p:nvSpPr>
          <p:cNvPr id="39" name="TextBox 38"/>
          <p:cNvSpPr txBox="1"/>
          <p:nvPr/>
        </p:nvSpPr>
        <p:spPr>
          <a:xfrm>
            <a:off x="7189632" y="1631586"/>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Voice </a:t>
            </a:r>
          </a:p>
          <a:p>
            <a:pPr algn="ctr"/>
            <a:r>
              <a:rPr lang="en-US" sz="1400" dirty="0" smtClean="0">
                <a:latin typeface="Segoe UI" panose="020B0502040204020203" pitchFamily="34" charset="0"/>
                <a:cs typeface="Segoe UI" panose="020B0502040204020203" pitchFamily="34" charset="0"/>
              </a:rPr>
              <a:t>Network</a:t>
            </a:r>
            <a:endParaRPr lang="en-US" sz="1400" dirty="0">
              <a:latin typeface="Segoe UI" panose="020B0502040204020203" pitchFamily="34" charset="0"/>
              <a:cs typeface="Segoe UI" panose="020B0502040204020203" pitchFamily="34" charset="0"/>
            </a:endParaRPr>
          </a:p>
        </p:txBody>
      </p:sp>
      <p:sp>
        <p:nvSpPr>
          <p:cNvPr id="40" name="TextBox 39"/>
          <p:cNvSpPr txBox="1"/>
          <p:nvPr/>
        </p:nvSpPr>
        <p:spPr>
          <a:xfrm>
            <a:off x="9483631" y="1631586"/>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Directory</a:t>
            </a:r>
          </a:p>
          <a:p>
            <a:pPr algn="ctr"/>
            <a:r>
              <a:rPr lang="en-US" sz="1400" dirty="0" smtClean="0">
                <a:latin typeface="Segoe UI" panose="020B0502040204020203" pitchFamily="34" charset="0"/>
                <a:cs typeface="Segoe UI" panose="020B0502040204020203" pitchFamily="34" charset="0"/>
              </a:rPr>
              <a:t>Services</a:t>
            </a:r>
            <a:endParaRPr lang="en-US" sz="1400" dirty="0">
              <a:latin typeface="Segoe UI" panose="020B0502040204020203" pitchFamily="34" charset="0"/>
              <a:cs typeface="Segoe UI" panose="020B0502040204020203" pitchFamily="34" charset="0"/>
            </a:endParaRPr>
          </a:p>
        </p:txBody>
      </p:sp>
      <p:sp>
        <p:nvSpPr>
          <p:cNvPr id="41" name="TextBox 40"/>
          <p:cNvSpPr txBox="1"/>
          <p:nvPr/>
        </p:nvSpPr>
        <p:spPr>
          <a:xfrm>
            <a:off x="6074601" y="5160540"/>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Data Center</a:t>
            </a:r>
          </a:p>
          <a:p>
            <a:pPr algn="ctr"/>
            <a:r>
              <a:rPr lang="en-US" sz="1400" dirty="0" smtClean="0">
                <a:latin typeface="Segoe UI" panose="020B0502040204020203" pitchFamily="34" charset="0"/>
                <a:cs typeface="Segoe UI" panose="020B0502040204020203" pitchFamily="34" charset="0"/>
              </a:rPr>
              <a:t>Realignment</a:t>
            </a:r>
            <a:endParaRPr lang="en-US" sz="1400" dirty="0">
              <a:latin typeface="Segoe UI" panose="020B0502040204020203" pitchFamily="34" charset="0"/>
              <a:cs typeface="Segoe UI" panose="020B0502040204020203" pitchFamily="34" charset="0"/>
            </a:endParaRPr>
          </a:p>
        </p:txBody>
      </p:sp>
      <p:sp>
        <p:nvSpPr>
          <p:cNvPr id="42" name="TextBox 41"/>
          <p:cNvSpPr txBox="1"/>
          <p:nvPr/>
        </p:nvSpPr>
        <p:spPr>
          <a:xfrm>
            <a:off x="8381006" y="5160540"/>
            <a:ext cx="2563091" cy="523220"/>
          </a:xfrm>
          <a:prstGeom prst="rect">
            <a:avLst/>
          </a:prstGeom>
          <a:noFill/>
        </p:spPr>
        <p:txBody>
          <a:bodyPr wrap="square" rtlCol="0">
            <a:spAutoFit/>
          </a:bodyPr>
          <a:lstStyle/>
          <a:p>
            <a:pPr algn="ctr"/>
            <a:r>
              <a:rPr lang="en-US" sz="1400" dirty="0" smtClean="0">
                <a:latin typeface="Segoe UI" panose="020B0502040204020203" pitchFamily="34" charset="0"/>
                <a:cs typeface="Segoe UI" panose="020B0502040204020203" pitchFamily="34" charset="0"/>
              </a:rPr>
              <a:t>Data</a:t>
            </a:r>
          </a:p>
          <a:p>
            <a:pPr algn="ctr"/>
            <a:r>
              <a:rPr lang="en-US" sz="1400" dirty="0" smtClean="0">
                <a:latin typeface="Segoe UI" panose="020B0502040204020203" pitchFamily="34" charset="0"/>
                <a:cs typeface="Segoe UI" panose="020B0502040204020203" pitchFamily="34" charset="0"/>
              </a:rPr>
              <a:t>Network</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105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7750"/>
                                        <p:tgtEl>
                                          <p:spTgt spid="34"/>
                                        </p:tgtEl>
                                      </p:cBhvr>
                                    </p:animEffect>
                                  </p:childTnLst>
                                </p:cTn>
                              </p:par>
                              <p:par>
                                <p:cTn id="8" presetID="6" presetClass="emph" presetSubtype="0" fill="hold" nodeType="withEffect">
                                  <p:stCondLst>
                                    <p:cond delay="500"/>
                                  </p:stCondLst>
                                  <p:childTnLst>
                                    <p:animScale>
                                      <p:cBhvr>
                                        <p:cTn id="9" dur="2000" fill="hold"/>
                                        <p:tgtEl>
                                          <p:spTgt spid="12"/>
                                        </p:tgtEl>
                                      </p:cBhvr>
                                      <p:by x="120000" y="120000"/>
                                    </p:animScale>
                                  </p:childTnLst>
                                </p:cTn>
                              </p:par>
                              <p:par>
                                <p:cTn id="10" presetID="10"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6" presetClass="emph" presetSubtype="0" fill="hold" nodeType="withEffect">
                                  <p:stCondLst>
                                    <p:cond delay="500"/>
                                  </p:stCondLst>
                                  <p:childTnLst>
                                    <p:animScale>
                                      <p:cBhvr>
                                        <p:cTn id="14" dur="2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speakers</a:t>
            </a:r>
          </a:p>
        </p:txBody>
      </p:sp>
      <p:grpSp>
        <p:nvGrpSpPr>
          <p:cNvPr id="12" name="Group 11"/>
          <p:cNvGrpSpPr/>
          <p:nvPr/>
        </p:nvGrpSpPr>
        <p:grpSpPr>
          <a:xfrm>
            <a:off x="7816149" y="1694552"/>
            <a:ext cx="2604066" cy="2830190"/>
            <a:chOff x="7816149" y="1694552"/>
            <a:chExt cx="2604066" cy="2830190"/>
          </a:xfrm>
        </p:grpSpPr>
        <p:sp>
          <p:nvSpPr>
            <p:cNvPr id="15" name="Rectangle 14"/>
            <p:cNvSpPr/>
            <p:nvPr/>
          </p:nvSpPr>
          <p:spPr>
            <a:xfrm>
              <a:off x="7816149" y="3816856"/>
              <a:ext cx="2604066"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Dylan Platz</a:t>
              </a:r>
            </a:p>
            <a:p>
              <a:pPr algn="ctr"/>
              <a:r>
                <a:rPr lang="en-US" sz="1600" dirty="0" smtClean="0">
                  <a:latin typeface="Segoe UI" panose="020B0502040204020203" pitchFamily="34" charset="0"/>
                  <a:cs typeface="Segoe UI" panose="020B0502040204020203" pitchFamily="34" charset="0"/>
                </a:rPr>
                <a:t>VU Identity </a:t>
              </a:r>
              <a:r>
                <a:rPr lang="en-US" sz="1600" dirty="0">
                  <a:latin typeface="Segoe UI" panose="020B0502040204020203" pitchFamily="34" charset="0"/>
                  <a:cs typeface="Segoe UI" panose="020B0502040204020203" pitchFamily="34" charset="0"/>
                </a:rPr>
                <a:t>Management</a:t>
              </a:r>
            </a:p>
          </p:txBody>
        </p:sp>
        <p:pic>
          <p:nvPicPr>
            <p:cNvPr id="18" name="Picture 17"/>
            <p:cNvPicPr>
              <a:picLocks noChangeAspect="1"/>
            </p:cNvPicPr>
            <p:nvPr/>
          </p:nvPicPr>
          <p:blipFill>
            <a:blip r:embed="rId2"/>
            <a:stretch>
              <a:fillRect/>
            </a:stretch>
          </p:blipFill>
          <p:spPr>
            <a:xfrm>
              <a:off x="8112342" y="1694552"/>
              <a:ext cx="2011680" cy="2011680"/>
            </a:xfrm>
            <a:prstGeom prst="rect">
              <a:avLst/>
            </a:prstGeom>
          </p:spPr>
        </p:pic>
      </p:grpSp>
      <p:grpSp>
        <p:nvGrpSpPr>
          <p:cNvPr id="19" name="Group 18"/>
          <p:cNvGrpSpPr/>
          <p:nvPr/>
        </p:nvGrpSpPr>
        <p:grpSpPr>
          <a:xfrm>
            <a:off x="4637116" y="1694552"/>
            <a:ext cx="2685870" cy="2830190"/>
            <a:chOff x="1689982" y="1694552"/>
            <a:chExt cx="2685870" cy="2830190"/>
          </a:xfrm>
        </p:grpSpPr>
        <p:sp>
          <p:nvSpPr>
            <p:cNvPr id="20" name="Rectangle 19"/>
            <p:cNvSpPr/>
            <p:nvPr/>
          </p:nvSpPr>
          <p:spPr>
            <a:xfrm>
              <a:off x="1689982" y="3816856"/>
              <a:ext cx="2685870"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Jeannette Wolff</a:t>
              </a:r>
            </a:p>
            <a:p>
              <a:pPr algn="ctr"/>
              <a:r>
                <a:rPr lang="en-US" sz="1600" dirty="0" smtClean="0">
                  <a:latin typeface="Segoe UI" panose="020B0502040204020203" pitchFamily="34" charset="0"/>
                  <a:cs typeface="Segoe UI" panose="020B0502040204020203" pitchFamily="34" charset="0"/>
                </a:rPr>
                <a:t>VU Off-Site </a:t>
              </a:r>
              <a:r>
                <a:rPr lang="en-US" sz="1600" dirty="0">
                  <a:latin typeface="Segoe UI" panose="020B0502040204020203" pitchFamily="34" charset="0"/>
                  <a:cs typeface="Segoe UI" panose="020B0502040204020203" pitchFamily="34" charset="0"/>
                </a:rPr>
                <a:t>Data Center</a:t>
              </a:r>
            </a:p>
          </p:txBody>
        </p:sp>
        <p:pic>
          <p:nvPicPr>
            <p:cNvPr id="21" name="Picture 20"/>
            <p:cNvPicPr>
              <a:picLocks noChangeAspect="1"/>
            </p:cNvPicPr>
            <p:nvPr/>
          </p:nvPicPr>
          <p:blipFill>
            <a:blip r:embed="rId3"/>
            <a:stretch>
              <a:fillRect/>
            </a:stretch>
          </p:blipFill>
          <p:spPr>
            <a:xfrm>
              <a:off x="2027076" y="1694552"/>
              <a:ext cx="2011680" cy="2011680"/>
            </a:xfrm>
            <a:prstGeom prst="rect">
              <a:avLst/>
            </a:prstGeom>
          </p:spPr>
        </p:pic>
      </p:grpSp>
      <p:grpSp>
        <p:nvGrpSpPr>
          <p:cNvPr id="22" name="Group 21"/>
          <p:cNvGrpSpPr/>
          <p:nvPr/>
        </p:nvGrpSpPr>
        <p:grpSpPr>
          <a:xfrm>
            <a:off x="1627834" y="1694552"/>
            <a:ext cx="2748018" cy="2830190"/>
            <a:chOff x="4622598" y="1694552"/>
            <a:chExt cx="2748018" cy="2830190"/>
          </a:xfrm>
        </p:grpSpPr>
        <p:sp>
          <p:nvSpPr>
            <p:cNvPr id="23" name="Rectangle 22"/>
            <p:cNvSpPr/>
            <p:nvPr/>
          </p:nvSpPr>
          <p:spPr>
            <a:xfrm>
              <a:off x="4622598" y="3816856"/>
              <a:ext cx="2748018"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Dan Oliver</a:t>
              </a:r>
            </a:p>
            <a:p>
              <a:pPr algn="ctr"/>
              <a:r>
                <a:rPr lang="en-US" sz="1600" dirty="0" smtClean="0">
                  <a:latin typeface="Segoe UI" panose="020B0502040204020203" pitchFamily="34" charset="0"/>
                  <a:cs typeface="Segoe UI" panose="020B0502040204020203" pitchFamily="34" charset="0"/>
                </a:rPr>
                <a:t>VU IT </a:t>
              </a:r>
              <a:r>
                <a:rPr lang="en-US" sz="1600" dirty="0">
                  <a:latin typeface="Segoe UI" panose="020B0502040204020203" pitchFamily="34" charset="0"/>
                  <a:cs typeface="Segoe UI" panose="020B0502040204020203" pitchFamily="34" charset="0"/>
                </a:rPr>
                <a:t>Service Management</a:t>
              </a:r>
            </a:p>
          </p:txBody>
        </p:sp>
        <p:pic>
          <p:nvPicPr>
            <p:cNvPr id="24" name="Picture 23"/>
            <p:cNvPicPr>
              <a:picLocks noChangeAspect="1"/>
            </p:cNvPicPr>
            <p:nvPr/>
          </p:nvPicPr>
          <p:blipFill>
            <a:blip r:embed="rId4"/>
            <a:stretch>
              <a:fillRect/>
            </a:stretch>
          </p:blipFill>
          <p:spPr>
            <a:xfrm>
              <a:off x="4974211" y="1694552"/>
              <a:ext cx="2011680" cy="2011680"/>
            </a:xfrm>
            <a:prstGeom prst="rect">
              <a:avLst/>
            </a:prstGeom>
          </p:spPr>
        </p:pic>
      </p:grpSp>
      <p:sp>
        <p:nvSpPr>
          <p:cNvPr id="25" name="Rectangle 24"/>
          <p:cNvSpPr/>
          <p:nvPr/>
        </p:nvSpPr>
        <p:spPr>
          <a:xfrm>
            <a:off x="1699810" y="1524399"/>
            <a:ext cx="2604066" cy="361405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677355" y="1538512"/>
            <a:ext cx="2604066" cy="361405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 Identity </a:t>
            </a:r>
            <a:r>
              <a:rPr lang="en-US" dirty="0"/>
              <a:t>management project team</a:t>
            </a:r>
          </a:p>
        </p:txBody>
      </p:sp>
      <p:grpSp>
        <p:nvGrpSpPr>
          <p:cNvPr id="4" name="Group 3"/>
          <p:cNvGrpSpPr/>
          <p:nvPr/>
        </p:nvGrpSpPr>
        <p:grpSpPr>
          <a:xfrm>
            <a:off x="1724028" y="876042"/>
            <a:ext cx="8771145" cy="5596196"/>
            <a:chOff x="428626" y="876042"/>
            <a:chExt cx="8771145" cy="5596196"/>
          </a:xfrm>
        </p:grpSpPr>
        <p:sp>
          <p:nvSpPr>
            <p:cNvPr id="5" name="Rectangle 4"/>
            <p:cNvSpPr/>
            <p:nvPr/>
          </p:nvSpPr>
          <p:spPr>
            <a:xfrm>
              <a:off x="428626" y="876042"/>
              <a:ext cx="8715374" cy="5596196"/>
            </a:xfrm>
            <a:prstGeom prst="rect">
              <a:avLst/>
            </a:prstGeom>
            <a:solidFill>
              <a:schemeClr val="bg1"/>
            </a:solidFill>
            <a:ln>
              <a:noFill/>
            </a:ln>
          </p:spPr>
          <p:txBody>
            <a:bodyPr/>
            <a:lstStyle/>
            <a:p>
              <a:endParaRPr lang="en-US" dirty="0"/>
            </a:p>
          </p:txBody>
        </p:sp>
        <p:sp>
          <p:nvSpPr>
            <p:cNvPr id="7" name="Straight Connector 6"/>
            <p:cNvSpPr/>
            <p:nvPr/>
          </p:nvSpPr>
          <p:spPr>
            <a:xfrm>
              <a:off x="2608847" y="2312362"/>
              <a:ext cx="3911024"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8" name="Oval 7"/>
            <p:cNvSpPr/>
            <p:nvPr/>
          </p:nvSpPr>
          <p:spPr>
            <a:xfrm>
              <a:off x="430004" y="1495296"/>
              <a:ext cx="4357687" cy="4357687"/>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1214387" y="3809228"/>
              <a:ext cx="2788919" cy="1438036"/>
            </a:xfrm>
            <a:custGeom>
              <a:avLst/>
              <a:gdLst>
                <a:gd name="connsiteX0" fmla="*/ 0 w 2788919"/>
                <a:gd name="connsiteY0" fmla="*/ 0 h 1438036"/>
                <a:gd name="connsiteX1" fmla="*/ 2788919 w 2788919"/>
                <a:gd name="connsiteY1" fmla="*/ 0 h 1438036"/>
                <a:gd name="connsiteX2" fmla="*/ 2788919 w 2788919"/>
                <a:gd name="connsiteY2" fmla="*/ 1438036 h 1438036"/>
                <a:gd name="connsiteX3" fmla="*/ 0 w 2788919"/>
                <a:gd name="connsiteY3" fmla="*/ 1438036 h 1438036"/>
                <a:gd name="connsiteX4" fmla="*/ 0 w 2788919"/>
                <a:gd name="connsiteY4" fmla="*/ 0 h 143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919" h="1438036">
                  <a:moveTo>
                    <a:pt x="0" y="0"/>
                  </a:moveTo>
                  <a:lnTo>
                    <a:pt x="2788919" y="0"/>
                  </a:lnTo>
                  <a:lnTo>
                    <a:pt x="2788919" y="1438036"/>
                  </a:lnTo>
                  <a:lnTo>
                    <a:pt x="0" y="1438036"/>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algn="ctr" defTabSz="3555885">
                <a:lnSpc>
                  <a:spcPct val="90000"/>
                </a:lnSpc>
                <a:spcBef>
                  <a:spcPct val="0"/>
                </a:spcBef>
                <a:spcAft>
                  <a:spcPct val="35000"/>
                </a:spcAft>
              </a:pPr>
              <a:endParaRPr lang="en-US" sz="7999" dirty="0"/>
            </a:p>
          </p:txBody>
        </p:sp>
        <p:sp>
          <p:nvSpPr>
            <p:cNvPr id="10" name="Oval 9"/>
            <p:cNvSpPr/>
            <p:nvPr/>
          </p:nvSpPr>
          <p:spPr>
            <a:xfrm>
              <a:off x="5702805" y="1495296"/>
              <a:ext cx="1634132" cy="1634132"/>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7394088" y="1495296"/>
              <a:ext cx="1805683" cy="2313932"/>
            </a:xfrm>
            <a:custGeom>
              <a:avLst/>
              <a:gdLst>
                <a:gd name="connsiteX0" fmla="*/ 0 w 1805683"/>
                <a:gd name="connsiteY0" fmla="*/ 0 h 1634132"/>
                <a:gd name="connsiteX1" fmla="*/ 1805683 w 1805683"/>
                <a:gd name="connsiteY1" fmla="*/ 0 h 1634132"/>
                <a:gd name="connsiteX2" fmla="*/ 1805683 w 1805683"/>
                <a:gd name="connsiteY2" fmla="*/ 1634132 h 1634132"/>
                <a:gd name="connsiteX3" fmla="*/ 0 w 1805683"/>
                <a:gd name="connsiteY3" fmla="*/ 1634132 h 1634132"/>
                <a:gd name="connsiteX4" fmla="*/ 0 w 1805683"/>
                <a:gd name="connsiteY4" fmla="*/ 0 h 163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683" h="1634132">
                  <a:moveTo>
                    <a:pt x="0" y="0"/>
                  </a:moveTo>
                  <a:lnTo>
                    <a:pt x="1805683" y="0"/>
                  </a:lnTo>
                  <a:lnTo>
                    <a:pt x="1805683" y="1634132"/>
                  </a:lnTo>
                  <a:lnTo>
                    <a:pt x="0" y="1634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0" rIns="68580" bIns="0" numCol="1" spcCol="1270" anchor="t" anchorCtr="0">
              <a:noAutofit/>
            </a:bodyPr>
            <a:lstStyle/>
            <a:p>
              <a:pPr defTabSz="800074">
                <a:lnSpc>
                  <a:spcPct val="90000"/>
                </a:lnSpc>
                <a:spcBef>
                  <a:spcPct val="0"/>
                </a:spcBef>
                <a:spcAft>
                  <a:spcPct val="35000"/>
                </a:spcAft>
              </a:pPr>
              <a:r>
                <a:rPr lang="en-US" b="1" dirty="0" smtClean="0"/>
                <a:t>Identity Services</a:t>
              </a:r>
              <a:endParaRPr lang="en-US" b="1" dirty="0"/>
            </a:p>
            <a:p>
              <a:pPr marL="0" lvl="1" defTabSz="488934">
                <a:lnSpc>
                  <a:spcPct val="90000"/>
                </a:lnSpc>
                <a:spcBef>
                  <a:spcPct val="0"/>
                </a:spcBef>
                <a:spcAft>
                  <a:spcPct val="15000"/>
                </a:spcAft>
              </a:pPr>
              <a:r>
                <a:rPr lang="en-US" sz="1100" dirty="0" smtClean="0"/>
                <a:t>Kevin Owen</a:t>
              </a:r>
            </a:p>
            <a:p>
              <a:pPr marL="0" lvl="1" defTabSz="488934">
                <a:lnSpc>
                  <a:spcPct val="90000"/>
                </a:lnSpc>
                <a:spcBef>
                  <a:spcPct val="0"/>
                </a:spcBef>
                <a:spcAft>
                  <a:spcPct val="15000"/>
                </a:spcAft>
              </a:pPr>
              <a:r>
                <a:rPr lang="en-US" sz="1100" dirty="0" smtClean="0"/>
                <a:t>Mike Gay</a:t>
              </a:r>
            </a:p>
            <a:p>
              <a:pPr marL="0" lvl="1" defTabSz="488934">
                <a:lnSpc>
                  <a:spcPct val="90000"/>
                </a:lnSpc>
                <a:spcBef>
                  <a:spcPct val="0"/>
                </a:spcBef>
                <a:spcAft>
                  <a:spcPct val="15000"/>
                </a:spcAft>
              </a:pPr>
              <a:r>
                <a:rPr lang="en-US" sz="1100" dirty="0" smtClean="0"/>
                <a:t>Andy Green</a:t>
              </a:r>
            </a:p>
            <a:p>
              <a:pPr marL="0" lvl="1" defTabSz="488934">
                <a:lnSpc>
                  <a:spcPct val="90000"/>
                </a:lnSpc>
                <a:spcBef>
                  <a:spcPct val="0"/>
                </a:spcBef>
                <a:spcAft>
                  <a:spcPct val="15000"/>
                </a:spcAft>
              </a:pPr>
              <a:r>
                <a:rPr lang="en-US" sz="1100" dirty="0" smtClean="0"/>
                <a:t>Kiran Kamatham</a:t>
              </a:r>
            </a:p>
            <a:p>
              <a:pPr marL="0" lvl="1" defTabSz="488934">
                <a:lnSpc>
                  <a:spcPct val="90000"/>
                </a:lnSpc>
                <a:spcBef>
                  <a:spcPct val="0"/>
                </a:spcBef>
                <a:spcAft>
                  <a:spcPct val="15000"/>
                </a:spcAft>
              </a:pPr>
              <a:r>
                <a:rPr lang="en-US" sz="1100" dirty="0" smtClean="0"/>
                <a:t>Nadir Saghar</a:t>
              </a:r>
            </a:p>
            <a:p>
              <a:pPr marL="0" lvl="1" defTabSz="488934">
                <a:lnSpc>
                  <a:spcPct val="90000"/>
                </a:lnSpc>
                <a:spcBef>
                  <a:spcPct val="0"/>
                </a:spcBef>
                <a:spcAft>
                  <a:spcPct val="15000"/>
                </a:spcAft>
              </a:pPr>
              <a:r>
                <a:rPr lang="en-US" sz="1100" dirty="0" smtClean="0"/>
                <a:t>Gourija Menon</a:t>
              </a:r>
              <a:endParaRPr lang="en-US" sz="1100" dirty="0"/>
            </a:p>
          </p:txBody>
        </p:sp>
      </p:grpSp>
      <p:cxnSp>
        <p:nvCxnSpPr>
          <p:cNvPr id="15" name="Straight Connector 14"/>
          <p:cNvCxnSpPr/>
          <p:nvPr/>
        </p:nvCxnSpPr>
        <p:spPr>
          <a:xfrm flipV="1">
            <a:off x="6081716" y="3671249"/>
            <a:ext cx="1000337" cy="2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74976" y="3268639"/>
            <a:ext cx="798394" cy="798394"/>
          </a:xfrm>
          <a:prstGeom prst="ellipse">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17" name="TextBox 16"/>
          <p:cNvSpPr txBox="1"/>
          <p:nvPr/>
        </p:nvSpPr>
        <p:spPr>
          <a:xfrm>
            <a:off x="7573371" y="3343701"/>
            <a:ext cx="1317009" cy="589562"/>
          </a:xfrm>
          <a:prstGeom prst="rect">
            <a:avLst/>
          </a:prstGeom>
          <a:noFill/>
        </p:spPr>
        <p:txBody>
          <a:bodyPr wrap="square" tIns="90000" bIns="90000" rtlCol="0" anchor="t">
            <a:spAutoFit/>
          </a:bodyPr>
          <a:lstStyle/>
          <a:p>
            <a:r>
              <a:rPr lang="en-US" sz="1600" b="1" dirty="0"/>
              <a:t>PM</a:t>
            </a:r>
            <a:endParaRPr lang="en-US" sz="1400" b="1" dirty="0"/>
          </a:p>
          <a:p>
            <a:r>
              <a:rPr lang="en-US" sz="1050" dirty="0" smtClean="0"/>
              <a:t>Dylan Platz</a:t>
            </a:r>
            <a:endParaRPr lang="en-US" sz="1050" dirty="0"/>
          </a:p>
        </p:txBody>
      </p:sp>
      <p:sp>
        <p:nvSpPr>
          <p:cNvPr id="18" name="Freeform 17"/>
          <p:cNvSpPr/>
          <p:nvPr/>
        </p:nvSpPr>
        <p:spPr>
          <a:xfrm rot="1234145">
            <a:off x="6873186" y="3399499"/>
            <a:ext cx="573903" cy="515926"/>
          </a:xfrm>
          <a:custGeom>
            <a:avLst/>
            <a:gdLst>
              <a:gd name="connsiteX0" fmla="*/ 1558740 w 3578030"/>
              <a:gd name="connsiteY0" fmla="*/ 800266 h 3216569"/>
              <a:gd name="connsiteX1" fmla="*/ 1750747 w 3578030"/>
              <a:gd name="connsiteY1" fmla="*/ 728214 h 3216569"/>
              <a:gd name="connsiteX2" fmla="*/ 2244571 w 3578030"/>
              <a:gd name="connsiteY2" fmla="*/ 952543 h 3216569"/>
              <a:gd name="connsiteX3" fmla="*/ 2262934 w 3578030"/>
              <a:gd name="connsiteY3" fmla="*/ 1001476 h 3216569"/>
              <a:gd name="connsiteX4" fmla="*/ 2272691 w 3578030"/>
              <a:gd name="connsiteY4" fmla="*/ 1001459 h 3216569"/>
              <a:gd name="connsiteX5" fmla="*/ 2377831 w 3578030"/>
              <a:gd name="connsiteY5" fmla="*/ 1168229 h 3216569"/>
              <a:gd name="connsiteX6" fmla="*/ 2353569 w 3578030"/>
              <a:gd name="connsiteY6" fmla="*/ 1372655 h 3216569"/>
              <a:gd name="connsiteX7" fmla="*/ 2352489 w 3578030"/>
              <a:gd name="connsiteY7" fmla="*/ 1372657 h 3216569"/>
              <a:gd name="connsiteX8" fmla="*/ 2354275 w 3578030"/>
              <a:gd name="connsiteY8" fmla="*/ 1428851 h 3216569"/>
              <a:gd name="connsiteX9" fmla="*/ 2331282 w 3578030"/>
              <a:gd name="connsiteY9" fmla="*/ 1620288 h 3216569"/>
              <a:gd name="connsiteX10" fmla="*/ 2312753 w 3578030"/>
              <a:gd name="connsiteY10" fmla="*/ 1683692 h 3216569"/>
              <a:gd name="connsiteX11" fmla="*/ 2407658 w 3578030"/>
              <a:gd name="connsiteY11" fmla="*/ 1661962 h 3216569"/>
              <a:gd name="connsiteX12" fmla="*/ 3121536 w 3578030"/>
              <a:gd name="connsiteY12" fmla="*/ 1822151 h 3216569"/>
              <a:gd name="connsiteX13" fmla="*/ 3121537 w 3578030"/>
              <a:gd name="connsiteY13" fmla="*/ 1822151 h 3216569"/>
              <a:gd name="connsiteX14" fmla="*/ 3121537 w 3578030"/>
              <a:gd name="connsiteY14" fmla="*/ 1822152 h 3216569"/>
              <a:gd name="connsiteX15" fmla="*/ 3121892 w 3578030"/>
              <a:gd name="connsiteY15" fmla="*/ 1837825 h 3216569"/>
              <a:gd name="connsiteX16" fmla="*/ 2234099 w 3578030"/>
              <a:gd name="connsiteY16" fmla="*/ 2309772 h 3216569"/>
              <a:gd name="connsiteX17" fmla="*/ 1254996 w 3578030"/>
              <a:gd name="connsiteY17" fmla="*/ 2538396 h 3216569"/>
              <a:gd name="connsiteX18" fmla="*/ 1244953 w 3578030"/>
              <a:gd name="connsiteY18" fmla="*/ 2526359 h 3216569"/>
              <a:gd name="connsiteX19" fmla="*/ 1244952 w 3578030"/>
              <a:gd name="connsiteY19" fmla="*/ 2526358 h 3216569"/>
              <a:gd name="connsiteX20" fmla="*/ 1244952 w 3578030"/>
              <a:gd name="connsiteY20" fmla="*/ 2526357 h 3216569"/>
              <a:gd name="connsiteX21" fmla="*/ 1677207 w 3578030"/>
              <a:gd name="connsiteY21" fmla="*/ 1936072 h 3216569"/>
              <a:gd name="connsiteX22" fmla="*/ 1768616 w 3578030"/>
              <a:gd name="connsiteY22" fmla="*/ 1886972 h 3216569"/>
              <a:gd name="connsiteX23" fmla="*/ 1713850 w 3578030"/>
              <a:gd name="connsiteY23" fmla="*/ 1851985 h 3216569"/>
              <a:gd name="connsiteX24" fmla="*/ 1570591 w 3578030"/>
              <a:gd name="connsiteY24" fmla="*/ 1722936 h 3216569"/>
              <a:gd name="connsiteX25" fmla="*/ 1532993 w 3578030"/>
              <a:gd name="connsiteY25" fmla="*/ 1677028 h 3216569"/>
              <a:gd name="connsiteX26" fmla="*/ 1524609 w 3578030"/>
              <a:gd name="connsiteY26" fmla="*/ 1684073 h 3216569"/>
              <a:gd name="connsiteX27" fmla="*/ 1374280 w 3578030"/>
              <a:gd name="connsiteY27" fmla="*/ 1543431 h 3216569"/>
              <a:gd name="connsiteX28" fmla="*/ 1347154 w 3578030"/>
              <a:gd name="connsiteY28" fmla="*/ 1348160 h 3216569"/>
              <a:gd name="connsiteX29" fmla="*/ 1352892 w 3578030"/>
              <a:gd name="connsiteY29" fmla="*/ 1343340 h 3216569"/>
              <a:gd name="connsiteX30" fmla="*/ 1334410 w 3578030"/>
              <a:gd name="connsiteY30" fmla="*/ 1294090 h 3216569"/>
              <a:gd name="connsiteX31" fmla="*/ 1558740 w 3578030"/>
              <a:gd name="connsiteY31" fmla="*/ 800266 h 3216569"/>
              <a:gd name="connsiteX32" fmla="*/ 1508284 w 3578030"/>
              <a:gd name="connsiteY32" fmla="*/ 69970 h 3216569"/>
              <a:gd name="connsiteX33" fmla="*/ 1561679 w 3578030"/>
              <a:gd name="connsiteY33" fmla="*/ 52952 h 3216569"/>
              <a:gd name="connsiteX34" fmla="*/ 3475094 w 3578030"/>
              <a:gd name="connsiteY34" fmla="*/ 1043389 h 3216569"/>
              <a:gd name="connsiteX35" fmla="*/ 2534642 w 3578030"/>
              <a:gd name="connsiteY35" fmla="*/ 3113632 h 3216569"/>
              <a:gd name="connsiteX36" fmla="*/ 464398 w 3578030"/>
              <a:gd name="connsiteY36" fmla="*/ 2173181 h 3216569"/>
              <a:gd name="connsiteX37" fmla="*/ 395716 w 3578030"/>
              <a:gd name="connsiteY37" fmla="*/ 1937423 h 3216569"/>
              <a:gd name="connsiteX38" fmla="*/ 376899 w 3578030"/>
              <a:gd name="connsiteY38" fmla="*/ 1827663 h 3216569"/>
              <a:gd name="connsiteX39" fmla="*/ 0 w 3578030"/>
              <a:gd name="connsiteY39" fmla="*/ 1827663 h 3216569"/>
              <a:gd name="connsiteX40" fmla="*/ 496883 w 3578030"/>
              <a:gd name="connsiteY40" fmla="*/ 970968 h 3216569"/>
              <a:gd name="connsiteX41" fmla="*/ 993766 w 3578030"/>
              <a:gd name="connsiteY41" fmla="*/ 1827663 h 3216569"/>
              <a:gd name="connsiteX42" fmla="*/ 642074 w 3578030"/>
              <a:gd name="connsiteY42" fmla="*/ 1827663 h 3216569"/>
              <a:gd name="connsiteX43" fmla="*/ 667808 w 3578030"/>
              <a:gd name="connsiteY43" fmla="*/ 1949869 h 3216569"/>
              <a:gd name="connsiteX44" fmla="*/ 709650 w 3578030"/>
              <a:gd name="connsiteY44" fmla="*/ 2081148 h 3216569"/>
              <a:gd name="connsiteX45" fmla="*/ 2442609 w 3578030"/>
              <a:gd name="connsiteY45" fmla="*/ 2868381 h 3216569"/>
              <a:gd name="connsiteX46" fmla="*/ 3229842 w 3578030"/>
              <a:gd name="connsiteY46" fmla="*/ 1135421 h 3216569"/>
              <a:gd name="connsiteX47" fmla="*/ 1628161 w 3578030"/>
              <a:gd name="connsiteY47" fmla="*/ 306347 h 3216569"/>
              <a:gd name="connsiteX48" fmla="*/ 1545436 w 3578030"/>
              <a:gd name="connsiteY48" fmla="*/ 332713 h 3216569"/>
              <a:gd name="connsiteX49" fmla="*/ 1525817 w 3578030"/>
              <a:gd name="connsiteY49" fmla="*/ 318750 h 3216569"/>
              <a:gd name="connsiteX50" fmla="*/ 1483564 w 3578030"/>
              <a:gd name="connsiteY50" fmla="*/ 251086 h 3216569"/>
              <a:gd name="connsiteX51" fmla="*/ 1488745 w 3578030"/>
              <a:gd name="connsiteY51" fmla="*/ 97421 h 32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78030" h="3216569">
                <a:moveTo>
                  <a:pt x="1558740" y="800266"/>
                </a:moveTo>
                <a:lnTo>
                  <a:pt x="1750747" y="728214"/>
                </a:lnTo>
                <a:cubicBezTo>
                  <a:pt x="1949060" y="653795"/>
                  <a:pt x="2170153" y="754230"/>
                  <a:pt x="2244571" y="952543"/>
                </a:cubicBezTo>
                <a:lnTo>
                  <a:pt x="2262934" y="1001476"/>
                </a:lnTo>
                <a:lnTo>
                  <a:pt x="2272691" y="1001459"/>
                </a:lnTo>
                <a:cubicBezTo>
                  <a:pt x="2310223" y="1010178"/>
                  <a:pt x="2354522" y="1078545"/>
                  <a:pt x="2377831" y="1168229"/>
                </a:cubicBezTo>
                <a:cubicBezTo>
                  <a:pt x="2404469" y="1270724"/>
                  <a:pt x="2393607" y="1362249"/>
                  <a:pt x="2353569" y="1372655"/>
                </a:cubicBezTo>
                <a:lnTo>
                  <a:pt x="2352489" y="1372657"/>
                </a:lnTo>
                <a:lnTo>
                  <a:pt x="2354275" y="1428851"/>
                </a:lnTo>
                <a:cubicBezTo>
                  <a:pt x="2353003" y="1496885"/>
                  <a:pt x="2344881" y="1561569"/>
                  <a:pt x="2331282" y="1620288"/>
                </a:cubicBezTo>
                <a:lnTo>
                  <a:pt x="2312753" y="1683692"/>
                </a:lnTo>
                <a:lnTo>
                  <a:pt x="2407658" y="1661962"/>
                </a:lnTo>
                <a:cubicBezTo>
                  <a:pt x="2767626" y="1597410"/>
                  <a:pt x="3058235" y="1653467"/>
                  <a:pt x="3121536" y="1822151"/>
                </a:cubicBezTo>
                <a:lnTo>
                  <a:pt x="3121537" y="1822151"/>
                </a:lnTo>
                <a:lnTo>
                  <a:pt x="3121537" y="1822152"/>
                </a:lnTo>
                <a:lnTo>
                  <a:pt x="3121892" y="1837825"/>
                </a:lnTo>
                <a:cubicBezTo>
                  <a:pt x="3099485" y="1924193"/>
                  <a:pt x="2719915" y="2127465"/>
                  <a:pt x="2234099" y="2309772"/>
                </a:cubicBezTo>
                <a:cubicBezTo>
                  <a:pt x="1748282" y="2492079"/>
                  <a:pt x="1328690" y="2588700"/>
                  <a:pt x="1254996" y="2538396"/>
                </a:cubicBezTo>
                <a:lnTo>
                  <a:pt x="1244953" y="2526359"/>
                </a:lnTo>
                <a:lnTo>
                  <a:pt x="1244952" y="2526358"/>
                </a:lnTo>
                <a:lnTo>
                  <a:pt x="1244952" y="2526357"/>
                </a:lnTo>
                <a:cubicBezTo>
                  <a:pt x="1181651" y="2357673"/>
                  <a:pt x="1363640" y="2124269"/>
                  <a:pt x="1677207" y="1936072"/>
                </a:cubicBezTo>
                <a:lnTo>
                  <a:pt x="1768616" y="1886972"/>
                </a:lnTo>
                <a:lnTo>
                  <a:pt x="1713850" y="1851985"/>
                </a:lnTo>
                <a:cubicBezTo>
                  <a:pt x="1664979" y="1816709"/>
                  <a:pt x="1616307" y="1773337"/>
                  <a:pt x="1570591" y="1722936"/>
                </a:cubicBezTo>
                <a:lnTo>
                  <a:pt x="1532993" y="1677028"/>
                </a:lnTo>
                <a:lnTo>
                  <a:pt x="1524609" y="1684073"/>
                </a:lnTo>
                <a:cubicBezTo>
                  <a:pt x="1487292" y="1701927"/>
                  <a:pt x="1419987" y="1638960"/>
                  <a:pt x="1374280" y="1543431"/>
                </a:cubicBezTo>
                <a:cubicBezTo>
                  <a:pt x="1334287" y="1459842"/>
                  <a:pt x="1324081" y="1379021"/>
                  <a:pt x="1347154" y="1348160"/>
                </a:cubicBezTo>
                <a:lnTo>
                  <a:pt x="1352892" y="1343340"/>
                </a:lnTo>
                <a:lnTo>
                  <a:pt x="1334410" y="1294090"/>
                </a:lnTo>
                <a:cubicBezTo>
                  <a:pt x="1259991" y="1095777"/>
                  <a:pt x="1360427" y="874685"/>
                  <a:pt x="1558740" y="800266"/>
                </a:cubicBezTo>
                <a:close/>
                <a:moveTo>
                  <a:pt x="1508284" y="69970"/>
                </a:moveTo>
                <a:lnTo>
                  <a:pt x="1561679" y="52952"/>
                </a:lnTo>
                <a:cubicBezTo>
                  <a:pt x="2349687" y="-154812"/>
                  <a:pt x="3182609" y="263970"/>
                  <a:pt x="3475094" y="1043389"/>
                </a:cubicBezTo>
                <a:cubicBezTo>
                  <a:pt x="3787076" y="1874769"/>
                  <a:pt x="3366022" y="2801649"/>
                  <a:pt x="2534642" y="3113632"/>
                </a:cubicBezTo>
                <a:cubicBezTo>
                  <a:pt x="1703262" y="3425615"/>
                  <a:pt x="776381" y="3004561"/>
                  <a:pt x="464398" y="2173181"/>
                </a:cubicBezTo>
                <a:cubicBezTo>
                  <a:pt x="435150" y="2095239"/>
                  <a:pt x="412344" y="2016458"/>
                  <a:pt x="395716" y="1937423"/>
                </a:cubicBezTo>
                <a:lnTo>
                  <a:pt x="376899" y="1827663"/>
                </a:lnTo>
                <a:lnTo>
                  <a:pt x="0" y="1827663"/>
                </a:lnTo>
                <a:lnTo>
                  <a:pt x="496883" y="970968"/>
                </a:lnTo>
                <a:lnTo>
                  <a:pt x="993766" y="1827663"/>
                </a:lnTo>
                <a:lnTo>
                  <a:pt x="642074" y="1827663"/>
                </a:lnTo>
                <a:lnTo>
                  <a:pt x="667808" y="1949869"/>
                </a:lnTo>
                <a:cubicBezTo>
                  <a:pt x="679402" y="1993844"/>
                  <a:pt x="693327" y="2037652"/>
                  <a:pt x="709650" y="2081148"/>
                </a:cubicBezTo>
                <a:cubicBezTo>
                  <a:pt x="970805" y="2777080"/>
                  <a:pt x="1746677" y="3129536"/>
                  <a:pt x="2442609" y="2868381"/>
                </a:cubicBezTo>
                <a:cubicBezTo>
                  <a:pt x="3138541" y="2607226"/>
                  <a:pt x="3490997" y="1831353"/>
                  <a:pt x="3229842" y="1135421"/>
                </a:cubicBezTo>
                <a:cubicBezTo>
                  <a:pt x="2985009" y="482986"/>
                  <a:pt x="2287788" y="132432"/>
                  <a:pt x="1628161" y="306347"/>
                </a:cubicBezTo>
                <a:lnTo>
                  <a:pt x="1545436" y="332713"/>
                </a:lnTo>
                <a:lnTo>
                  <a:pt x="1525817" y="318750"/>
                </a:lnTo>
                <a:cubicBezTo>
                  <a:pt x="1507856" y="299819"/>
                  <a:pt x="1493309" y="277055"/>
                  <a:pt x="1483564" y="251086"/>
                </a:cubicBezTo>
                <a:cubicBezTo>
                  <a:pt x="1464074" y="199150"/>
                  <a:pt x="1467482" y="144229"/>
                  <a:pt x="1488745" y="97421"/>
                </a:cubicBezTo>
                <a:close/>
              </a:path>
            </a:pathLst>
          </a:cu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1755264" y="1511338"/>
            <a:ext cx="4343400" cy="4343400"/>
          </a:xfrm>
          <a:prstGeom prst="rect">
            <a:avLst/>
          </a:prstGeom>
        </p:spPr>
      </p:pic>
      <p:pic>
        <p:nvPicPr>
          <p:cNvPr id="28" name="Picture 4" descr="Related image"/>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6404" y="1711012"/>
            <a:ext cx="1272039" cy="127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3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t>
            </a:r>
            <a:r>
              <a:rPr lang="en-US" dirty="0" err="1" smtClean="0"/>
              <a:t>techshare</a:t>
            </a:r>
            <a:r>
              <a:rPr lang="en-US" dirty="0" smtClean="0"/>
              <a:t> – November 2016</a:t>
            </a:r>
            <a:endParaRPr lang="en-US" dirty="0"/>
          </a:p>
        </p:txBody>
      </p:sp>
      <p:pic>
        <p:nvPicPr>
          <p:cNvPr id="3" name="Picture 2"/>
          <p:cNvPicPr>
            <a:picLocks noChangeAspect="1"/>
          </p:cNvPicPr>
          <p:nvPr/>
        </p:nvPicPr>
        <p:blipFill>
          <a:blip r:embed="rId2"/>
          <a:stretch>
            <a:fillRect/>
          </a:stretch>
        </p:blipFill>
        <p:spPr>
          <a:xfrm rot="21412498">
            <a:off x="3948978" y="1142645"/>
            <a:ext cx="3924820" cy="280344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rot="161307">
            <a:off x="2195421" y="3384851"/>
            <a:ext cx="3924820" cy="2803443"/>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rot="21316655">
            <a:off x="6016479" y="3333457"/>
            <a:ext cx="3924820" cy="280344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203">
            <a:off x="2629638" y="1361648"/>
            <a:ext cx="6556202" cy="4917151"/>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07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identity management?</a:t>
            </a:r>
            <a:endParaRPr lang="en-US" dirty="0"/>
          </a:p>
        </p:txBody>
      </p:sp>
      <p:grpSp>
        <p:nvGrpSpPr>
          <p:cNvPr id="3" name="Group 2"/>
          <p:cNvGrpSpPr/>
          <p:nvPr/>
        </p:nvGrpSpPr>
        <p:grpSpPr>
          <a:xfrm>
            <a:off x="216437" y="1791585"/>
            <a:ext cx="2210938" cy="1711766"/>
            <a:chOff x="980716" y="1395796"/>
            <a:chExt cx="2210938" cy="1711766"/>
          </a:xfrm>
        </p:grpSpPr>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24232" y="1395796"/>
              <a:ext cx="923907" cy="1188720"/>
            </a:xfrm>
            <a:prstGeom prst="rect">
              <a:avLst/>
            </a:prstGeom>
          </p:spPr>
        </p:pic>
        <p:sp>
          <p:nvSpPr>
            <p:cNvPr id="9" name="TextBox 8"/>
            <p:cNvSpPr txBox="1"/>
            <p:nvPr/>
          </p:nvSpPr>
          <p:spPr>
            <a:xfrm>
              <a:off x="980716" y="2738230"/>
              <a:ext cx="2210938" cy="369332"/>
            </a:xfrm>
            <a:prstGeom prst="rect">
              <a:avLst/>
            </a:prstGeom>
            <a:noFill/>
          </p:spPr>
          <p:txBody>
            <a:bodyPr wrap="square" rtlCol="0">
              <a:spAutoFit/>
            </a:bodyPr>
            <a:lstStyle/>
            <a:p>
              <a:pPr algn="ctr"/>
              <a:r>
                <a:rPr lang="en-US" dirty="0" smtClean="0">
                  <a:latin typeface="Segoe UI" panose="020B0502040204020203" pitchFamily="34" charset="0"/>
                  <a:cs typeface="Segoe UI" panose="020B0502040204020203" pitchFamily="34" charset="0"/>
                </a:rPr>
                <a:t>Students</a:t>
              </a:r>
              <a:endParaRPr lang="en-US" dirty="0">
                <a:latin typeface="Segoe UI" panose="020B0502040204020203" pitchFamily="34" charset="0"/>
                <a:cs typeface="Segoe UI" panose="020B0502040204020203" pitchFamily="34" charset="0"/>
              </a:endParaRPr>
            </a:p>
          </p:txBody>
        </p:sp>
      </p:grpSp>
      <p:grpSp>
        <p:nvGrpSpPr>
          <p:cNvPr id="8" name="Group 7"/>
          <p:cNvGrpSpPr/>
          <p:nvPr/>
        </p:nvGrpSpPr>
        <p:grpSpPr>
          <a:xfrm>
            <a:off x="2520924" y="1791585"/>
            <a:ext cx="2210938" cy="1711766"/>
            <a:chOff x="3622225" y="1395796"/>
            <a:chExt cx="2210938" cy="1711766"/>
          </a:xfrm>
        </p:grpSpPr>
        <p:pic>
          <p:nvPicPr>
            <p:cNvPr id="7" name="Picture 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9410" y="1395796"/>
              <a:ext cx="1496568" cy="1188720"/>
            </a:xfrm>
            <a:prstGeom prst="rect">
              <a:avLst/>
            </a:prstGeom>
          </p:spPr>
        </p:pic>
        <p:sp>
          <p:nvSpPr>
            <p:cNvPr id="10" name="TextBox 9"/>
            <p:cNvSpPr txBox="1"/>
            <p:nvPr/>
          </p:nvSpPr>
          <p:spPr>
            <a:xfrm>
              <a:off x="3622225" y="2738230"/>
              <a:ext cx="2210938" cy="369332"/>
            </a:xfrm>
            <a:prstGeom prst="rect">
              <a:avLst/>
            </a:prstGeom>
            <a:noFill/>
          </p:spPr>
          <p:txBody>
            <a:bodyPr wrap="square" rtlCol="0">
              <a:spAutoFit/>
            </a:bodyPr>
            <a:lstStyle/>
            <a:p>
              <a:pPr algn="ctr"/>
              <a:r>
                <a:rPr lang="en-US" dirty="0" smtClean="0">
                  <a:latin typeface="Segoe UI" panose="020B0502040204020203" pitchFamily="34" charset="0"/>
                  <a:cs typeface="Segoe UI" panose="020B0502040204020203" pitchFamily="34" charset="0"/>
                </a:rPr>
                <a:t>Faculty</a:t>
              </a:r>
              <a:endParaRPr lang="en-US" dirty="0">
                <a:latin typeface="Segoe UI" panose="020B0502040204020203" pitchFamily="34" charset="0"/>
                <a:cs typeface="Segoe UI" panose="020B0502040204020203" pitchFamily="34" charset="0"/>
              </a:endParaRPr>
            </a:p>
          </p:txBody>
        </p:sp>
      </p:grpSp>
      <p:grpSp>
        <p:nvGrpSpPr>
          <p:cNvPr id="14" name="Group 13"/>
          <p:cNvGrpSpPr/>
          <p:nvPr/>
        </p:nvGrpSpPr>
        <p:grpSpPr>
          <a:xfrm>
            <a:off x="4825411" y="1791585"/>
            <a:ext cx="2210938" cy="1725414"/>
            <a:chOff x="6356220" y="1395796"/>
            <a:chExt cx="2210938" cy="1725414"/>
          </a:xfrm>
        </p:grpSpPr>
        <p:pic>
          <p:nvPicPr>
            <p:cNvPr id="5" name="Picture 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07249" y="1395796"/>
              <a:ext cx="1108881" cy="1188720"/>
            </a:xfrm>
            <a:prstGeom prst="rect">
              <a:avLst/>
            </a:prstGeom>
          </p:spPr>
        </p:pic>
        <p:sp>
          <p:nvSpPr>
            <p:cNvPr id="11" name="TextBox 10"/>
            <p:cNvSpPr txBox="1"/>
            <p:nvPr/>
          </p:nvSpPr>
          <p:spPr>
            <a:xfrm>
              <a:off x="6356220" y="2751878"/>
              <a:ext cx="2210938" cy="369332"/>
            </a:xfrm>
            <a:prstGeom prst="rect">
              <a:avLst/>
            </a:prstGeom>
            <a:noFill/>
          </p:spPr>
          <p:txBody>
            <a:bodyPr wrap="square" rtlCol="0">
              <a:spAutoFit/>
            </a:bodyPr>
            <a:lstStyle/>
            <a:p>
              <a:pPr algn="ctr"/>
              <a:r>
                <a:rPr lang="en-US" dirty="0" smtClean="0">
                  <a:latin typeface="Segoe UI" panose="020B0502040204020203" pitchFamily="34" charset="0"/>
                  <a:cs typeface="Segoe UI" panose="020B0502040204020203" pitchFamily="34" charset="0"/>
                </a:rPr>
                <a:t>Staff</a:t>
              </a:r>
              <a:endParaRPr lang="en-US" dirty="0">
                <a:latin typeface="Segoe UI" panose="020B0502040204020203" pitchFamily="34" charset="0"/>
                <a:cs typeface="Segoe UI" panose="020B0502040204020203" pitchFamily="34" charset="0"/>
              </a:endParaRPr>
            </a:p>
          </p:txBody>
        </p:sp>
      </p:grpSp>
      <p:grpSp>
        <p:nvGrpSpPr>
          <p:cNvPr id="15" name="Group 14"/>
          <p:cNvGrpSpPr/>
          <p:nvPr/>
        </p:nvGrpSpPr>
        <p:grpSpPr>
          <a:xfrm>
            <a:off x="9434384" y="1791585"/>
            <a:ext cx="2210938" cy="1711766"/>
            <a:chOff x="8902115" y="1395796"/>
            <a:chExt cx="2210938" cy="1711766"/>
          </a:xfrm>
        </p:grpSpPr>
        <p:pic>
          <p:nvPicPr>
            <p:cNvPr id="4" name="Picture 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74431" y="1395796"/>
              <a:ext cx="466306" cy="1188720"/>
            </a:xfrm>
            <a:prstGeom prst="rect">
              <a:avLst/>
            </a:prstGeom>
          </p:spPr>
        </p:pic>
        <p:sp>
          <p:nvSpPr>
            <p:cNvPr id="12" name="TextBox 11"/>
            <p:cNvSpPr txBox="1"/>
            <p:nvPr/>
          </p:nvSpPr>
          <p:spPr>
            <a:xfrm>
              <a:off x="8902115" y="2738230"/>
              <a:ext cx="2210938" cy="369332"/>
            </a:xfrm>
            <a:prstGeom prst="rect">
              <a:avLst/>
            </a:prstGeom>
            <a:noFill/>
          </p:spPr>
          <p:txBody>
            <a:bodyPr wrap="square" rtlCol="0">
              <a:spAutoFit/>
            </a:bodyPr>
            <a:lstStyle/>
            <a:p>
              <a:pPr algn="ctr"/>
              <a:r>
                <a:rPr lang="en-US" dirty="0" smtClean="0">
                  <a:latin typeface="Segoe UI" panose="020B0502040204020203" pitchFamily="34" charset="0"/>
                  <a:cs typeface="Segoe UI" panose="020B0502040204020203" pitchFamily="34" charset="0"/>
                </a:rPr>
                <a:t>Resources</a:t>
              </a:r>
              <a:endParaRPr lang="en-US" dirty="0">
                <a:latin typeface="Segoe UI" panose="020B0502040204020203" pitchFamily="34" charset="0"/>
                <a:cs typeface="Segoe UI" panose="020B0502040204020203" pitchFamily="34" charset="0"/>
              </a:endParaRPr>
            </a:p>
          </p:txBody>
        </p:sp>
      </p:grpSp>
      <p:sp>
        <p:nvSpPr>
          <p:cNvPr id="16" name="TextBox 15"/>
          <p:cNvSpPr txBox="1"/>
          <p:nvPr/>
        </p:nvSpPr>
        <p:spPr>
          <a:xfrm>
            <a:off x="673768" y="2056801"/>
            <a:ext cx="10844464" cy="1077218"/>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Identity Management regulates the issuance and lifecycle of </a:t>
            </a:r>
          </a:p>
          <a:p>
            <a:pPr algn="ctr"/>
            <a:r>
              <a:rPr lang="en-US" sz="3600" b="1" dirty="0" smtClean="0">
                <a:latin typeface="Segoe UI" panose="020B0502040204020203" pitchFamily="34" charset="0"/>
                <a:cs typeface="Segoe UI" panose="020B0502040204020203" pitchFamily="34" charset="0"/>
              </a:rPr>
              <a:t>User IDs</a:t>
            </a:r>
            <a:endParaRPr lang="en-US" sz="3600" b="1" dirty="0">
              <a:latin typeface="Segoe UI" panose="020B0502040204020203" pitchFamily="34" charset="0"/>
              <a:cs typeface="Segoe UI" panose="020B0502040204020203" pitchFamily="34" charset="0"/>
            </a:endParaRPr>
          </a:p>
        </p:txBody>
      </p:sp>
      <p:sp>
        <p:nvSpPr>
          <p:cNvPr id="17" name="TextBox 16"/>
          <p:cNvSpPr txBox="1"/>
          <p:nvPr/>
        </p:nvSpPr>
        <p:spPr>
          <a:xfrm>
            <a:off x="673768" y="4072909"/>
            <a:ext cx="10844464" cy="954107"/>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IDs allow for assigning digital access rights, enforcing access policies, and maintaining end-user preferences and Help Desk tools</a:t>
            </a:r>
            <a:endParaRPr lang="en-US" sz="3600" b="1" dirty="0">
              <a:latin typeface="Segoe UI" panose="020B0502040204020203" pitchFamily="34" charset="0"/>
              <a:cs typeface="Segoe UI" panose="020B0502040204020203" pitchFamily="34" charset="0"/>
            </a:endParaRPr>
          </a:p>
        </p:txBody>
      </p:sp>
      <p:grpSp>
        <p:nvGrpSpPr>
          <p:cNvPr id="19" name="Group 18"/>
          <p:cNvGrpSpPr/>
          <p:nvPr/>
        </p:nvGrpSpPr>
        <p:grpSpPr>
          <a:xfrm>
            <a:off x="7129898" y="1822633"/>
            <a:ext cx="2210938" cy="1680718"/>
            <a:chOff x="7365978" y="1426844"/>
            <a:chExt cx="2210938" cy="1680718"/>
          </a:xfrm>
        </p:grpSpPr>
        <p:pic>
          <p:nvPicPr>
            <p:cNvPr id="18" name="Picture 17"/>
            <p:cNvPicPr>
              <a:picLocks noChangeAspect="1"/>
            </p:cNvPicPr>
            <p:nvPr/>
          </p:nvPicPr>
          <p:blipFill>
            <a:blip r:embed="rId7"/>
            <a:stretch>
              <a:fillRect/>
            </a:stretch>
          </p:blipFill>
          <p:spPr>
            <a:xfrm>
              <a:off x="8096270" y="1426844"/>
              <a:ext cx="750355" cy="1188720"/>
            </a:xfrm>
            <a:prstGeom prst="rect">
              <a:avLst/>
            </a:prstGeom>
          </p:spPr>
        </p:pic>
        <p:sp>
          <p:nvSpPr>
            <p:cNvPr id="21" name="TextBox 20"/>
            <p:cNvSpPr txBox="1"/>
            <p:nvPr/>
          </p:nvSpPr>
          <p:spPr>
            <a:xfrm>
              <a:off x="7365978" y="2738230"/>
              <a:ext cx="2210938" cy="369332"/>
            </a:xfrm>
            <a:prstGeom prst="rect">
              <a:avLst/>
            </a:prstGeom>
            <a:noFill/>
          </p:spPr>
          <p:txBody>
            <a:bodyPr wrap="square" rtlCol="0">
              <a:spAutoFit/>
            </a:bodyPr>
            <a:lstStyle/>
            <a:p>
              <a:pPr algn="ctr"/>
              <a:r>
                <a:rPr lang="en-US" dirty="0" smtClean="0">
                  <a:latin typeface="Segoe UI" panose="020B0502040204020203" pitchFamily="34" charset="0"/>
                  <a:cs typeface="Segoe UI" panose="020B0502040204020203" pitchFamily="34" charset="0"/>
                </a:rPr>
                <a:t>Guests</a:t>
              </a:r>
              <a:endParaRPr lang="en-US"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8618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0" presetClass="entr" presetSubtype="0" fill="hold"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4000"/>
                            </p:stCondLst>
                            <p:childTnLst>
                              <p:par>
                                <p:cTn id="29" presetID="10" presetClass="entr" presetSubtype="0"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shared identity environment </a:t>
            </a:r>
            <a:endParaRPr lang="en-US" dirty="0"/>
          </a:p>
        </p:txBody>
      </p:sp>
      <p:sp>
        <p:nvSpPr>
          <p:cNvPr id="15" name="Rounded Rectangle 14"/>
          <p:cNvSpPr/>
          <p:nvPr/>
        </p:nvSpPr>
        <p:spPr>
          <a:xfrm>
            <a:off x="2181572" y="4043363"/>
            <a:ext cx="8089387" cy="2290767"/>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pic>
        <p:nvPicPr>
          <p:cNvPr id="40" name="Picture 39"/>
          <p:cNvPicPr>
            <a:picLocks noChangeAspect="1"/>
          </p:cNvPicPr>
          <p:nvPr/>
        </p:nvPicPr>
        <p:blipFill>
          <a:blip r:embed="rId3">
            <a:duotone>
              <a:schemeClr val="accent1">
                <a:shade val="45000"/>
                <a:satMod val="135000"/>
              </a:schemeClr>
              <a:prstClr val="white"/>
            </a:duotone>
          </a:blip>
          <a:stretch>
            <a:fillRect/>
          </a:stretch>
        </p:blipFill>
        <p:spPr>
          <a:xfrm>
            <a:off x="2431761" y="1716898"/>
            <a:ext cx="3088401" cy="2061962"/>
          </a:xfrm>
          <a:prstGeom prst="rect">
            <a:avLst/>
          </a:prstGeom>
        </p:spPr>
      </p:pic>
      <p:pic>
        <p:nvPicPr>
          <p:cNvPr id="41" name="Picture 40"/>
          <p:cNvPicPr>
            <a:picLocks noChangeAspect="1"/>
          </p:cNvPicPr>
          <p:nvPr/>
        </p:nvPicPr>
        <p:blipFill>
          <a:blip r:embed="rId4">
            <a:duotone>
              <a:schemeClr val="bg2">
                <a:shade val="45000"/>
                <a:satMod val="135000"/>
              </a:schemeClr>
              <a:prstClr val="white"/>
            </a:duotone>
          </a:blip>
          <a:stretch>
            <a:fillRect/>
          </a:stretch>
        </p:blipFill>
        <p:spPr>
          <a:xfrm>
            <a:off x="6968517" y="1716898"/>
            <a:ext cx="2981628" cy="2040061"/>
          </a:xfrm>
          <a:prstGeom prst="rect">
            <a:avLst/>
          </a:prstGeom>
        </p:spPr>
      </p:pic>
      <p:grpSp>
        <p:nvGrpSpPr>
          <p:cNvPr id="7" name="Group 6"/>
          <p:cNvGrpSpPr/>
          <p:nvPr/>
        </p:nvGrpSpPr>
        <p:grpSpPr>
          <a:xfrm>
            <a:off x="5779850" y="4200526"/>
            <a:ext cx="4643839" cy="1904385"/>
            <a:chOff x="5774522" y="4200526"/>
            <a:chExt cx="4643839" cy="1904385"/>
          </a:xfrm>
        </p:grpSpPr>
        <p:grpSp>
          <p:nvGrpSpPr>
            <p:cNvPr id="5" name="Group 4"/>
            <p:cNvGrpSpPr/>
            <p:nvPr/>
          </p:nvGrpSpPr>
          <p:grpSpPr>
            <a:xfrm>
              <a:off x="5782735" y="4200526"/>
              <a:ext cx="4635626" cy="874038"/>
              <a:chOff x="5782735" y="4200526"/>
              <a:chExt cx="4635626" cy="874038"/>
            </a:xfrm>
          </p:grpSpPr>
          <p:pic>
            <p:nvPicPr>
              <p:cNvPr id="45" name="Picture 44"/>
              <p:cNvPicPr>
                <a:picLocks noChangeAspect="1"/>
              </p:cNvPicPr>
              <p:nvPr/>
            </p:nvPicPr>
            <p:blipFill>
              <a:blip r:embed="rId5"/>
              <a:stretch>
                <a:fillRect/>
              </a:stretch>
            </p:blipFill>
            <p:spPr>
              <a:xfrm>
                <a:off x="5782735" y="4200526"/>
                <a:ext cx="874038" cy="874038"/>
              </a:xfrm>
              <a:prstGeom prst="rect">
                <a:avLst/>
              </a:prstGeom>
            </p:spPr>
          </p:pic>
          <p:sp>
            <p:nvSpPr>
              <p:cNvPr id="4" name="TextBox 3"/>
              <p:cNvSpPr txBox="1"/>
              <p:nvPr/>
            </p:nvSpPr>
            <p:spPr>
              <a:xfrm>
                <a:off x="6671501" y="4406712"/>
                <a:ext cx="3746860" cy="461665"/>
              </a:xfrm>
              <a:prstGeom prst="rect">
                <a:avLst/>
              </a:prstGeom>
              <a:noFill/>
            </p:spPr>
            <p:txBody>
              <a:bodyPr wrap="square" rtlCol="0">
                <a:spAutoFit/>
              </a:bodyPr>
              <a:lstStyle/>
              <a:p>
                <a:r>
                  <a:rPr lang="en-US" sz="2400" b="1" dirty="0" smtClean="0">
                    <a:latin typeface="Segoe UI" panose="020B0502040204020203" pitchFamily="34" charset="0"/>
                    <a:cs typeface="Segoe UI" panose="020B0502040204020203" pitchFamily="34" charset="0"/>
                  </a:rPr>
                  <a:t>EPI</a:t>
                </a:r>
                <a:endParaRPr lang="en-US" sz="2400" b="1" dirty="0">
                  <a:latin typeface="Segoe UI" panose="020B0502040204020203" pitchFamily="34" charset="0"/>
                  <a:cs typeface="Segoe UI" panose="020B0502040204020203" pitchFamily="34" charset="0"/>
                </a:endParaRPr>
              </a:p>
            </p:txBody>
          </p:sp>
        </p:grpSp>
        <p:grpSp>
          <p:nvGrpSpPr>
            <p:cNvPr id="6" name="Group 5"/>
            <p:cNvGrpSpPr/>
            <p:nvPr/>
          </p:nvGrpSpPr>
          <p:grpSpPr>
            <a:xfrm>
              <a:off x="5774522" y="5231727"/>
              <a:ext cx="4643839" cy="873184"/>
              <a:chOff x="5774522" y="5231727"/>
              <a:chExt cx="4643839" cy="873184"/>
            </a:xfrm>
          </p:grpSpPr>
          <p:grpSp>
            <p:nvGrpSpPr>
              <p:cNvPr id="42" name="Group 41"/>
              <p:cNvGrpSpPr/>
              <p:nvPr/>
            </p:nvGrpSpPr>
            <p:grpSpPr>
              <a:xfrm>
                <a:off x="5774522" y="5231727"/>
                <a:ext cx="873184" cy="873184"/>
                <a:chOff x="1274417" y="2644676"/>
                <a:chExt cx="1880370" cy="1880370"/>
              </a:xfrm>
            </p:grpSpPr>
            <p:sp>
              <p:nvSpPr>
                <p:cNvPr id="43" name="Oval 42"/>
                <p:cNvSpPr/>
                <p:nvPr/>
              </p:nvSpPr>
              <p:spPr>
                <a:xfrm>
                  <a:off x="1274417" y="2644676"/>
                  <a:ext cx="1880370" cy="188037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6"/>
                <a:stretch>
                  <a:fillRect/>
                </a:stretch>
              </p:blipFill>
              <p:spPr>
                <a:xfrm>
                  <a:off x="1449314" y="3270757"/>
                  <a:ext cx="1530576" cy="744321"/>
                </a:xfrm>
                <a:prstGeom prst="rect">
                  <a:avLst/>
                </a:prstGeom>
              </p:spPr>
            </p:pic>
          </p:grpSp>
          <p:sp>
            <p:nvSpPr>
              <p:cNvPr id="46" name="TextBox 45"/>
              <p:cNvSpPr txBox="1"/>
              <p:nvPr/>
            </p:nvSpPr>
            <p:spPr>
              <a:xfrm>
                <a:off x="6671501" y="5437486"/>
                <a:ext cx="3746860" cy="461665"/>
              </a:xfrm>
              <a:prstGeom prst="rect">
                <a:avLst/>
              </a:prstGeom>
              <a:noFill/>
            </p:spPr>
            <p:txBody>
              <a:bodyPr wrap="square" rtlCol="0">
                <a:spAutoFit/>
              </a:bodyPr>
              <a:lstStyle/>
              <a:p>
                <a:r>
                  <a:rPr lang="en-US" sz="2400" b="1" dirty="0" err="1" smtClean="0">
                    <a:latin typeface="Segoe UI" panose="020B0502040204020203" pitchFamily="34" charset="0"/>
                    <a:cs typeface="Segoe UI" panose="020B0502040204020203" pitchFamily="34" charset="0"/>
                  </a:rPr>
                  <a:t>AccessVU</a:t>
                </a:r>
                <a:endParaRPr lang="en-US" sz="2400" b="1" dirty="0">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87624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Vu requires new identity management</a:t>
            </a:r>
            <a:endParaRPr lang="en-US" dirty="0"/>
          </a:p>
        </p:txBody>
      </p:sp>
      <p:sp>
        <p:nvSpPr>
          <p:cNvPr id="15" name="Rounded Rectangle 14"/>
          <p:cNvSpPr/>
          <p:nvPr/>
        </p:nvSpPr>
        <p:spPr>
          <a:xfrm>
            <a:off x="2181572" y="4043363"/>
            <a:ext cx="8089387" cy="2290767"/>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38" name="Rounded Rectangle 37"/>
          <p:cNvSpPr/>
          <p:nvPr/>
        </p:nvSpPr>
        <p:spPr>
          <a:xfrm>
            <a:off x="2181572" y="1355116"/>
            <a:ext cx="3593795" cy="4979012"/>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39" name="Rounded Rectangle 38"/>
          <p:cNvSpPr/>
          <p:nvPr/>
        </p:nvSpPr>
        <p:spPr>
          <a:xfrm>
            <a:off x="6662435" y="1355116"/>
            <a:ext cx="3593795" cy="4979012"/>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pic>
        <p:nvPicPr>
          <p:cNvPr id="40" name="Picture 39"/>
          <p:cNvPicPr>
            <a:picLocks noChangeAspect="1"/>
          </p:cNvPicPr>
          <p:nvPr/>
        </p:nvPicPr>
        <p:blipFill>
          <a:blip r:embed="rId3">
            <a:duotone>
              <a:schemeClr val="accent1">
                <a:shade val="45000"/>
                <a:satMod val="135000"/>
              </a:schemeClr>
              <a:prstClr val="white"/>
            </a:duotone>
          </a:blip>
          <a:stretch>
            <a:fillRect/>
          </a:stretch>
        </p:blipFill>
        <p:spPr>
          <a:xfrm>
            <a:off x="2431761" y="1716898"/>
            <a:ext cx="3088401" cy="2061962"/>
          </a:xfrm>
          <a:prstGeom prst="rect">
            <a:avLst/>
          </a:prstGeom>
        </p:spPr>
      </p:pic>
      <p:pic>
        <p:nvPicPr>
          <p:cNvPr id="41" name="Picture 40"/>
          <p:cNvPicPr>
            <a:picLocks noChangeAspect="1"/>
          </p:cNvPicPr>
          <p:nvPr/>
        </p:nvPicPr>
        <p:blipFill>
          <a:blip r:embed="rId4">
            <a:duotone>
              <a:schemeClr val="bg2">
                <a:shade val="45000"/>
                <a:satMod val="135000"/>
              </a:schemeClr>
              <a:prstClr val="white"/>
            </a:duotone>
          </a:blip>
          <a:stretch>
            <a:fillRect/>
          </a:stretch>
        </p:blipFill>
        <p:spPr>
          <a:xfrm>
            <a:off x="6968517" y="1716898"/>
            <a:ext cx="2981628" cy="2040061"/>
          </a:xfrm>
          <a:prstGeom prst="rect">
            <a:avLst/>
          </a:prstGeom>
        </p:spPr>
      </p:pic>
      <p:grpSp>
        <p:nvGrpSpPr>
          <p:cNvPr id="7" name="Group 6"/>
          <p:cNvGrpSpPr/>
          <p:nvPr/>
        </p:nvGrpSpPr>
        <p:grpSpPr>
          <a:xfrm>
            <a:off x="5779850" y="4200526"/>
            <a:ext cx="4643839" cy="1904385"/>
            <a:chOff x="5774522" y="4200526"/>
            <a:chExt cx="4643839" cy="1904385"/>
          </a:xfrm>
        </p:grpSpPr>
        <p:grpSp>
          <p:nvGrpSpPr>
            <p:cNvPr id="5" name="Group 4"/>
            <p:cNvGrpSpPr/>
            <p:nvPr/>
          </p:nvGrpSpPr>
          <p:grpSpPr>
            <a:xfrm>
              <a:off x="5782735" y="4200526"/>
              <a:ext cx="4635626" cy="874038"/>
              <a:chOff x="5782735" y="4200526"/>
              <a:chExt cx="4635626" cy="874038"/>
            </a:xfrm>
          </p:grpSpPr>
          <p:pic>
            <p:nvPicPr>
              <p:cNvPr id="45" name="Picture 44"/>
              <p:cNvPicPr>
                <a:picLocks noChangeAspect="1"/>
              </p:cNvPicPr>
              <p:nvPr/>
            </p:nvPicPr>
            <p:blipFill>
              <a:blip r:embed="rId5"/>
              <a:stretch>
                <a:fillRect/>
              </a:stretch>
            </p:blipFill>
            <p:spPr>
              <a:xfrm>
                <a:off x="5782735" y="4200526"/>
                <a:ext cx="874038" cy="874038"/>
              </a:xfrm>
              <a:prstGeom prst="rect">
                <a:avLst/>
              </a:prstGeom>
            </p:spPr>
          </p:pic>
          <p:sp>
            <p:nvSpPr>
              <p:cNvPr id="4" name="TextBox 3"/>
              <p:cNvSpPr txBox="1"/>
              <p:nvPr/>
            </p:nvSpPr>
            <p:spPr>
              <a:xfrm>
                <a:off x="6671501" y="4406712"/>
                <a:ext cx="3746860" cy="461665"/>
              </a:xfrm>
              <a:prstGeom prst="rect">
                <a:avLst/>
              </a:prstGeom>
              <a:noFill/>
            </p:spPr>
            <p:txBody>
              <a:bodyPr wrap="square" rtlCol="0">
                <a:spAutoFit/>
              </a:bodyPr>
              <a:lstStyle/>
              <a:p>
                <a:r>
                  <a:rPr lang="en-US" sz="2400" b="1" dirty="0" smtClean="0">
                    <a:latin typeface="Segoe UI" panose="020B0502040204020203" pitchFamily="34" charset="0"/>
                    <a:cs typeface="Segoe UI" panose="020B0502040204020203" pitchFamily="34" charset="0"/>
                  </a:rPr>
                  <a:t>EPI</a:t>
                </a:r>
                <a:endParaRPr lang="en-US" sz="2400" b="1" dirty="0">
                  <a:latin typeface="Segoe UI" panose="020B0502040204020203" pitchFamily="34" charset="0"/>
                  <a:cs typeface="Segoe UI" panose="020B0502040204020203" pitchFamily="34" charset="0"/>
                </a:endParaRPr>
              </a:p>
            </p:txBody>
          </p:sp>
        </p:grpSp>
        <p:grpSp>
          <p:nvGrpSpPr>
            <p:cNvPr id="6" name="Group 5"/>
            <p:cNvGrpSpPr/>
            <p:nvPr/>
          </p:nvGrpSpPr>
          <p:grpSpPr>
            <a:xfrm>
              <a:off x="5774522" y="5231727"/>
              <a:ext cx="4643839" cy="873184"/>
              <a:chOff x="5774522" y="5231727"/>
              <a:chExt cx="4643839" cy="873184"/>
            </a:xfrm>
          </p:grpSpPr>
          <p:grpSp>
            <p:nvGrpSpPr>
              <p:cNvPr id="42" name="Group 41"/>
              <p:cNvGrpSpPr/>
              <p:nvPr/>
            </p:nvGrpSpPr>
            <p:grpSpPr>
              <a:xfrm>
                <a:off x="5774522" y="5231727"/>
                <a:ext cx="873184" cy="873184"/>
                <a:chOff x="1274417" y="2644676"/>
                <a:chExt cx="1880370" cy="1880370"/>
              </a:xfrm>
            </p:grpSpPr>
            <p:sp>
              <p:nvSpPr>
                <p:cNvPr id="43" name="Oval 42"/>
                <p:cNvSpPr/>
                <p:nvPr/>
              </p:nvSpPr>
              <p:spPr>
                <a:xfrm>
                  <a:off x="1274417" y="2644676"/>
                  <a:ext cx="1880370" cy="188037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6"/>
                <a:stretch>
                  <a:fillRect/>
                </a:stretch>
              </p:blipFill>
              <p:spPr>
                <a:xfrm>
                  <a:off x="1449314" y="3270757"/>
                  <a:ext cx="1530576" cy="744321"/>
                </a:xfrm>
                <a:prstGeom prst="rect">
                  <a:avLst/>
                </a:prstGeom>
              </p:spPr>
            </p:pic>
          </p:grpSp>
          <p:sp>
            <p:nvSpPr>
              <p:cNvPr id="46" name="TextBox 45"/>
              <p:cNvSpPr txBox="1"/>
              <p:nvPr/>
            </p:nvSpPr>
            <p:spPr>
              <a:xfrm>
                <a:off x="6671501" y="5437486"/>
                <a:ext cx="3746860" cy="461665"/>
              </a:xfrm>
              <a:prstGeom prst="rect">
                <a:avLst/>
              </a:prstGeom>
              <a:noFill/>
            </p:spPr>
            <p:txBody>
              <a:bodyPr wrap="square" rtlCol="0">
                <a:spAutoFit/>
              </a:bodyPr>
              <a:lstStyle/>
              <a:p>
                <a:r>
                  <a:rPr lang="en-US" sz="2400" b="1" dirty="0" err="1" smtClean="0">
                    <a:latin typeface="Segoe UI" panose="020B0502040204020203" pitchFamily="34" charset="0"/>
                    <a:cs typeface="Segoe UI" panose="020B0502040204020203" pitchFamily="34" charset="0"/>
                  </a:rPr>
                  <a:t>AccessVU</a:t>
                </a:r>
                <a:endParaRPr lang="en-US" sz="2400" b="1" dirty="0">
                  <a:latin typeface="Segoe UI" panose="020B0502040204020203" pitchFamily="34" charset="0"/>
                  <a:cs typeface="Segoe UI" panose="020B0502040204020203" pitchFamily="34" charset="0"/>
                </a:endParaRPr>
              </a:p>
            </p:txBody>
          </p:sp>
        </p:grpSp>
      </p:grpSp>
      <p:sp>
        <p:nvSpPr>
          <p:cNvPr id="47" name="TextBox 46"/>
          <p:cNvSpPr txBox="1"/>
          <p:nvPr/>
        </p:nvSpPr>
        <p:spPr>
          <a:xfrm>
            <a:off x="2310317" y="4903631"/>
            <a:ext cx="3417015" cy="461665"/>
          </a:xfrm>
          <a:prstGeom prst="rect">
            <a:avLst/>
          </a:prstGeom>
          <a:noFill/>
        </p:spPr>
        <p:txBody>
          <a:bodyPr wrap="square" rtlCol="0">
            <a:spAutoFit/>
          </a:bodyPr>
          <a:lstStyle/>
          <a:p>
            <a:r>
              <a:rPr lang="en-US" sz="2400" b="1" dirty="0" smtClean="0">
                <a:latin typeface="Segoe UI" panose="020B0502040204020203" pitchFamily="34" charset="0"/>
                <a:cs typeface="Segoe UI" panose="020B0502040204020203" pitchFamily="34" charset="0"/>
              </a:rPr>
              <a:t>New Identity Solution</a:t>
            </a:r>
            <a:endParaRPr lang="en-US" sz="2400" b="1" dirty="0">
              <a:latin typeface="Segoe UI" panose="020B0502040204020203" pitchFamily="34" charset="0"/>
              <a:cs typeface="Segoe UI" panose="020B0502040204020203" pitchFamily="34" charset="0"/>
            </a:endParaRPr>
          </a:p>
        </p:txBody>
      </p:sp>
      <p:grpSp>
        <p:nvGrpSpPr>
          <p:cNvPr id="3" name="Group 2"/>
          <p:cNvGrpSpPr/>
          <p:nvPr/>
        </p:nvGrpSpPr>
        <p:grpSpPr>
          <a:xfrm>
            <a:off x="2988309" y="4200526"/>
            <a:ext cx="4740939" cy="1991322"/>
            <a:chOff x="2802569" y="4200526"/>
            <a:chExt cx="4740939" cy="1991322"/>
          </a:xfrm>
        </p:grpSpPr>
        <p:pic>
          <p:nvPicPr>
            <p:cNvPr id="18" name="Picture 17"/>
            <p:cNvPicPr>
              <a:picLocks noChangeAspect="1"/>
            </p:cNvPicPr>
            <p:nvPr/>
          </p:nvPicPr>
          <p:blipFill>
            <a:blip r:embed="rId7">
              <a:clrChange>
                <a:clrFrom>
                  <a:srgbClr val="FFFFFF"/>
                </a:clrFrom>
                <a:clrTo>
                  <a:srgbClr val="FFFFFF">
                    <a:alpha val="0"/>
                  </a:srgbClr>
                </a:clrTo>
              </a:clrChange>
            </a:blip>
            <a:stretch>
              <a:fillRect/>
            </a:stretch>
          </p:blipFill>
          <p:spPr>
            <a:xfrm>
              <a:off x="2802569" y="5111551"/>
              <a:ext cx="1080297" cy="1080297"/>
            </a:xfrm>
            <a:prstGeom prst="rect">
              <a:avLst/>
            </a:prstGeom>
          </p:spPr>
        </p:pic>
        <p:pic>
          <p:nvPicPr>
            <p:cNvPr id="19" name="Picture 4" descr="Image result for ibm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8786" y="4200526"/>
              <a:ext cx="907862" cy="9078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96648" y="4429242"/>
              <a:ext cx="3746860" cy="461665"/>
            </a:xfrm>
            <a:prstGeom prst="rect">
              <a:avLst/>
            </a:prstGeom>
            <a:noFill/>
          </p:spPr>
          <p:txBody>
            <a:bodyPr wrap="square" rtlCol="0">
              <a:spAutoFit/>
            </a:bodyPr>
            <a:lstStyle/>
            <a:p>
              <a:r>
                <a:rPr lang="en-US" sz="2400" b="1" dirty="0" smtClean="0">
                  <a:latin typeface="Segoe UI" panose="020B0502040204020203" pitchFamily="34" charset="0"/>
                  <a:cs typeface="Segoe UI" panose="020B0502040204020203" pitchFamily="34" charset="0"/>
                </a:rPr>
                <a:t>MDM</a:t>
              </a:r>
              <a:endParaRPr lang="en-US" sz="2400" b="1" dirty="0">
                <a:latin typeface="Segoe UI" panose="020B0502040204020203" pitchFamily="34" charset="0"/>
                <a:cs typeface="Segoe UI" panose="020B0502040204020203" pitchFamily="34" charset="0"/>
              </a:endParaRPr>
            </a:p>
          </p:txBody>
        </p:sp>
        <p:sp>
          <p:nvSpPr>
            <p:cNvPr id="21" name="TextBox 20"/>
            <p:cNvSpPr txBox="1"/>
            <p:nvPr/>
          </p:nvSpPr>
          <p:spPr>
            <a:xfrm>
              <a:off x="3796648" y="5437486"/>
              <a:ext cx="3746860" cy="461665"/>
            </a:xfrm>
            <a:prstGeom prst="rect">
              <a:avLst/>
            </a:prstGeom>
            <a:noFill/>
          </p:spPr>
          <p:txBody>
            <a:bodyPr wrap="square" rtlCol="0">
              <a:spAutoFit/>
            </a:bodyPr>
            <a:lstStyle/>
            <a:p>
              <a:r>
                <a:rPr lang="en-US" sz="2400" b="1" dirty="0" err="1" smtClean="0">
                  <a:latin typeface="Segoe UI" panose="020B0502040204020203" pitchFamily="34" charset="0"/>
                  <a:cs typeface="Segoe UI" panose="020B0502040204020203" pitchFamily="34" charset="0"/>
                </a:rPr>
                <a:t>SailPoint</a:t>
              </a:r>
              <a:endParaRPr lang="en-US" sz="24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81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1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63" presetClass="path" presetSubtype="0" accel="50000" decel="50000" fill="hold" nodeType="withEffect">
                                  <p:stCondLst>
                                    <p:cond delay="0"/>
                                  </p:stCondLst>
                                  <p:childTnLst>
                                    <p:animMotion origin="layout" path="M -3.125E-6 1.11111E-6 L 0.1517 1.11111E-6 " pathEditMode="relative" rAng="0" ptsTypes="AA">
                                      <p:cBhvr>
                                        <p:cTn id="15" dur="2000" fill="hold"/>
                                        <p:tgtEl>
                                          <p:spTgt spid="7"/>
                                        </p:tgtEl>
                                        <p:attrNameLst>
                                          <p:attrName>ppt_x</p:attrName>
                                          <p:attrName>ppt_y</p:attrName>
                                        </p:attrNameLst>
                                      </p:cBhvr>
                                      <p:rCtr x="7578" y="0"/>
                                    </p:animMotion>
                                  </p:childTnLst>
                                </p:cTn>
                              </p:par>
                              <p:par>
                                <p:cTn id="16" presetID="10" presetClass="entr" presetSubtype="0" fill="hold" grpId="0" nodeType="withEffect">
                                  <p:stCondLst>
                                    <p:cond delay="20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39" grpId="0" animBg="1"/>
      <p:bldP spid="47" grpId="0"/>
      <p:bldP spid="4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functionalities with </a:t>
            </a:r>
            <a:r>
              <a:rPr lang="en-US" dirty="0" err="1" smtClean="0"/>
              <a:t>sailpoint</a:t>
            </a:r>
            <a:endParaRPr lang="en-US" dirty="0"/>
          </a:p>
        </p:txBody>
      </p:sp>
      <p:pic>
        <p:nvPicPr>
          <p:cNvPr id="2050" name="Picture 2" descr="Image result for iphone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8902" y="1954252"/>
            <a:ext cx="1584324" cy="1584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fecycl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4394" y="205050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370096" y="2050504"/>
            <a:ext cx="1371600" cy="1371600"/>
          </a:xfrm>
          <a:prstGeom prst="rect">
            <a:avLst/>
          </a:prstGeom>
        </p:spPr>
      </p:pic>
      <p:pic>
        <p:nvPicPr>
          <p:cNvPr id="2054" name="Picture 6" descr="Image result for request icon"/>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5798" y="205050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ecurity icon"/>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1498" y="2050504"/>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22801" y="4283239"/>
            <a:ext cx="10844464" cy="523220"/>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Mobile optimized</a:t>
            </a:r>
            <a:endParaRPr lang="en-US" sz="2800" dirty="0">
              <a:latin typeface="Segoe UI" panose="020B0502040204020203" pitchFamily="34" charset="0"/>
              <a:cs typeface="Segoe UI" panose="020B0502040204020203" pitchFamily="34" charset="0"/>
            </a:endParaRPr>
          </a:p>
        </p:txBody>
      </p:sp>
      <p:sp>
        <p:nvSpPr>
          <p:cNvPr id="28" name="Rectangle 27"/>
          <p:cNvSpPr/>
          <p:nvPr/>
        </p:nvSpPr>
        <p:spPr>
          <a:xfrm>
            <a:off x="818147" y="1540042"/>
            <a:ext cx="1892969" cy="247048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71871" y="1540042"/>
            <a:ext cx="1892969" cy="247048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027363" y="1540042"/>
            <a:ext cx="1892969" cy="247048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45113" y="1540042"/>
            <a:ext cx="1892969" cy="247048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479216" y="1540042"/>
            <a:ext cx="1892969" cy="247048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22801" y="4283239"/>
            <a:ext cx="10844464" cy="523220"/>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Improved lifecycle management</a:t>
            </a:r>
            <a:endParaRPr lang="en-US" sz="2800" dirty="0">
              <a:latin typeface="Segoe UI" panose="020B0502040204020203" pitchFamily="34" charset="0"/>
              <a:cs typeface="Segoe UI" panose="020B0502040204020203" pitchFamily="34" charset="0"/>
            </a:endParaRPr>
          </a:p>
        </p:txBody>
      </p:sp>
      <p:sp>
        <p:nvSpPr>
          <p:cNvPr id="38" name="TextBox 37"/>
          <p:cNvSpPr txBox="1"/>
          <p:nvPr/>
        </p:nvSpPr>
        <p:spPr>
          <a:xfrm>
            <a:off x="622801" y="4283239"/>
            <a:ext cx="10844464" cy="523220"/>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Enhanced risk detection</a:t>
            </a:r>
            <a:endParaRPr lang="en-US" sz="2800" dirty="0">
              <a:latin typeface="Segoe UI" panose="020B0502040204020203" pitchFamily="34" charset="0"/>
              <a:cs typeface="Segoe UI" panose="020B0502040204020203" pitchFamily="34" charset="0"/>
            </a:endParaRPr>
          </a:p>
        </p:txBody>
      </p:sp>
      <p:sp>
        <p:nvSpPr>
          <p:cNvPr id="39" name="TextBox 38"/>
          <p:cNvSpPr txBox="1"/>
          <p:nvPr/>
        </p:nvSpPr>
        <p:spPr>
          <a:xfrm>
            <a:off x="622801" y="4283239"/>
            <a:ext cx="10844464" cy="523220"/>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Workflow-based access requests</a:t>
            </a:r>
            <a:endParaRPr lang="en-US" sz="2800" dirty="0">
              <a:latin typeface="Segoe UI" panose="020B0502040204020203" pitchFamily="34" charset="0"/>
              <a:cs typeface="Segoe UI" panose="020B0502040204020203" pitchFamily="34" charset="0"/>
            </a:endParaRPr>
          </a:p>
        </p:txBody>
      </p:sp>
      <p:sp>
        <p:nvSpPr>
          <p:cNvPr id="40" name="TextBox 39"/>
          <p:cNvSpPr txBox="1"/>
          <p:nvPr/>
        </p:nvSpPr>
        <p:spPr>
          <a:xfrm>
            <a:off x="622801" y="4283239"/>
            <a:ext cx="10844464" cy="523220"/>
          </a:xfrm>
          <a:prstGeom prst="rect">
            <a:avLst/>
          </a:prstGeom>
          <a:noFill/>
        </p:spPr>
        <p:txBody>
          <a:bodyPr wrap="square" rtlCol="0">
            <a:spAutoFit/>
          </a:bodyPr>
          <a:lstStyle/>
          <a:p>
            <a:pPr algn="ctr"/>
            <a:r>
              <a:rPr lang="en-US" sz="2800" dirty="0" smtClean="0">
                <a:latin typeface="Segoe UI" panose="020B0502040204020203" pitchFamily="34" charset="0"/>
                <a:cs typeface="Segoe UI" panose="020B0502040204020203" pitchFamily="34" charset="0"/>
              </a:rPr>
              <a:t>Broad integrations</a:t>
            </a:r>
            <a:endParaRPr lang="en-US"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25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xit" presetSubtype="0" fill="hold" grpId="0" nodeType="withEffect">
                                  <p:stCondLst>
                                    <p:cond delay="0"/>
                                  </p:stCondLst>
                                  <p:childTnLst>
                                    <p:animEffect transition="out" filter="fade">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grpId="1"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xit" presetSubtype="0" fill="hold" grpId="0" nodeType="with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xit" presetSubtype="0" fill="hold" grpId="1" nodeType="withEffect">
                                  <p:stCondLst>
                                    <p:cond delay="0"/>
                                  </p:stCondLst>
                                  <p:childTnLst>
                                    <p:animEffect transition="out" filter="fade">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xit" presetSubtype="0" fill="hold" grpId="0" nodeType="with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xit" presetSubtype="0" fill="hold" grpId="1" nodeType="with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1"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xit" presetSubtype="0" fill="hold" grpId="0"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xit" presetSubtype="0" fill="hold" grpId="1" nodeType="withEffect">
                                  <p:stCondLst>
                                    <p:cond delay="0"/>
                                  </p:stCondLst>
                                  <p:childTnLst>
                                    <p:animEffect transition="out" filter="fade">
                                      <p:cBhvr>
                                        <p:cTn id="62" dur="500"/>
                                        <p:tgtEl>
                                          <p:spTgt spid="39"/>
                                        </p:tgtEl>
                                      </p:cBhvr>
                                    </p:animEffect>
                                    <p:set>
                                      <p:cBhvr>
                                        <p:cTn id="63"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33" grpId="0" animBg="1"/>
      <p:bldP spid="33" grpId="1" animBg="1"/>
      <p:bldP spid="34" grpId="0" animBg="1"/>
      <p:bldP spid="34" grpId="1" animBg="1"/>
      <p:bldP spid="35" grpId="0" animBg="1"/>
      <p:bldP spid="35" grpId="1" animBg="1"/>
      <p:bldP spid="36" grpId="0" animBg="1"/>
      <p:bldP spid="37" grpId="0"/>
      <p:bldP spid="37" grpId="1"/>
      <p:bldP spid="38" grpId="0"/>
      <p:bldP spid="38" grpId="1"/>
      <p:bldP spid="39" grpId="0"/>
      <p:bldP spid="39" grpId="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t>
            </a:r>
            <a:r>
              <a:rPr lang="en-US" dirty="0" err="1" smtClean="0"/>
              <a:t>idm</a:t>
            </a:r>
            <a:r>
              <a:rPr lang="en-US" dirty="0" smtClean="0"/>
              <a:t> key dates</a:t>
            </a:r>
            <a:endParaRPr lang="en-US" dirty="0"/>
          </a:p>
        </p:txBody>
      </p:sp>
      <p:cxnSp>
        <p:nvCxnSpPr>
          <p:cNvPr id="21" name="Straight Connector 20"/>
          <p:cNvCxnSpPr/>
          <p:nvPr/>
        </p:nvCxnSpPr>
        <p:spPr>
          <a:xfrm>
            <a:off x="1406705" y="3757282"/>
            <a:ext cx="886968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1489758" y="1404374"/>
            <a:ext cx="3967614" cy="2352908"/>
            <a:chOff x="1489758" y="1404374"/>
            <a:chExt cx="3967614" cy="2352908"/>
          </a:xfrm>
        </p:grpSpPr>
        <p:grpSp>
          <p:nvGrpSpPr>
            <p:cNvPr id="22" name="Group 21"/>
            <p:cNvGrpSpPr/>
            <p:nvPr/>
          </p:nvGrpSpPr>
          <p:grpSpPr>
            <a:xfrm>
              <a:off x="2355995" y="2487972"/>
              <a:ext cx="215163" cy="1269310"/>
              <a:chOff x="993781" y="3038523"/>
              <a:chExt cx="121024" cy="713956"/>
            </a:xfrm>
          </p:grpSpPr>
          <p:cxnSp>
            <p:nvCxnSpPr>
              <p:cNvPr id="23" name="Straight Connector 22"/>
              <p:cNvCxnSpPr/>
              <p:nvPr/>
            </p:nvCxnSpPr>
            <p:spPr>
              <a:xfrm flipV="1">
                <a:off x="1054293" y="3107020"/>
                <a:ext cx="0" cy="645459"/>
              </a:xfrm>
              <a:prstGeom prst="line">
                <a:avLst/>
              </a:prstGeom>
              <a:ln w="38100"/>
            </p:spPr>
            <p:style>
              <a:lnRef idx="2">
                <a:schemeClr val="dk1"/>
              </a:lnRef>
              <a:fillRef idx="0">
                <a:schemeClr val="dk1"/>
              </a:fillRef>
              <a:effectRef idx="1">
                <a:schemeClr val="dk1"/>
              </a:effectRef>
              <a:fontRef idx="minor">
                <a:schemeClr val="tx1"/>
              </a:fontRef>
            </p:style>
          </p:cxnSp>
          <p:sp>
            <p:nvSpPr>
              <p:cNvPr id="24" name="Flowchart: Connector 23"/>
              <p:cNvSpPr/>
              <p:nvPr/>
            </p:nvSpPr>
            <p:spPr>
              <a:xfrm>
                <a:off x="993781" y="3038523"/>
                <a:ext cx="121024" cy="121024"/>
              </a:xfrm>
              <a:prstGeom prst="flowChartConnector">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79412" bIns="79412" rtlCol="0" anchor="ctr" anchorCtr="0"/>
              <a:lstStyle/>
              <a:p>
                <a:pPr algn="ctr"/>
                <a:endParaRPr lang="en-US" sz="1235" dirty="0" err="1">
                  <a:ln w="38100">
                    <a:solidFill>
                      <a:sysClr val="windowText" lastClr="000000"/>
                    </a:solidFill>
                  </a:ln>
                  <a:solidFill>
                    <a:schemeClr val="tx1"/>
                  </a:solidFill>
                </a:endParaRPr>
              </a:p>
            </p:txBody>
          </p:sp>
        </p:grpSp>
        <p:sp>
          <p:nvSpPr>
            <p:cNvPr id="37" name="TextBox 36"/>
            <p:cNvSpPr txBox="1"/>
            <p:nvPr/>
          </p:nvSpPr>
          <p:spPr>
            <a:xfrm>
              <a:off x="2571158" y="2793289"/>
              <a:ext cx="2886214" cy="830997"/>
            </a:xfrm>
            <a:prstGeom prst="rect">
              <a:avLst/>
            </a:prstGeom>
            <a:noFill/>
          </p:spPr>
          <p:txBody>
            <a:bodyPr wrap="square" rtlCol="0" anchor="ctr">
              <a:spAutoFit/>
            </a:bodyPr>
            <a:lstStyle/>
            <a:p>
              <a:pPr lvl="0"/>
              <a:r>
                <a:rPr lang="en-US" sz="2000" b="1" dirty="0" smtClean="0">
                  <a:latin typeface="Segoe UI" panose="020B0502040204020203" pitchFamily="34" charset="0"/>
                  <a:cs typeface="Segoe UI" panose="020B0502040204020203" pitchFamily="34" charset="0"/>
                </a:rPr>
                <a:t>March 2017</a:t>
              </a:r>
              <a:endParaRPr lang="en-US" sz="2000" b="1" dirty="0">
                <a:latin typeface="Segoe UI" panose="020B0502040204020203" pitchFamily="34" charset="0"/>
                <a:cs typeface="Segoe UI" panose="020B0502040204020203" pitchFamily="34" charset="0"/>
              </a:endParaRPr>
            </a:p>
            <a:p>
              <a:pPr lvl="0"/>
              <a:r>
                <a:rPr lang="en-US" sz="1400" dirty="0" smtClean="0">
                  <a:latin typeface="Segoe UI" panose="020B0502040204020203" pitchFamily="34" charset="0"/>
                  <a:cs typeface="Segoe UI" panose="020B0502040204020203" pitchFamily="34" charset="0"/>
                </a:rPr>
                <a:t>Master Data Management initiated for VU people data</a:t>
              </a:r>
              <a:endParaRPr lang="en-US" sz="1400" dirty="0">
                <a:latin typeface="Segoe UI" panose="020B0502040204020203" pitchFamily="34" charset="0"/>
                <a:cs typeface="Segoe UI" panose="020B0502040204020203" pitchFamily="34" charset="0"/>
              </a:endParaRPr>
            </a:p>
          </p:txBody>
        </p:sp>
        <p:pic>
          <p:nvPicPr>
            <p:cNvPr id="9218" name="Picture 2" descr="Image result for IB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758" y="1404374"/>
              <a:ext cx="1947638" cy="7782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7475057" y="3762980"/>
            <a:ext cx="4498264" cy="2208349"/>
            <a:chOff x="7475057" y="3762980"/>
            <a:chExt cx="4498264" cy="2208349"/>
          </a:xfrm>
        </p:grpSpPr>
        <p:grpSp>
          <p:nvGrpSpPr>
            <p:cNvPr id="28" name="Group 27"/>
            <p:cNvGrpSpPr/>
            <p:nvPr/>
          </p:nvGrpSpPr>
          <p:grpSpPr>
            <a:xfrm>
              <a:off x="8874252" y="3762980"/>
              <a:ext cx="215163" cy="1329931"/>
              <a:chOff x="5938186" y="3747970"/>
              <a:chExt cx="121024" cy="748054"/>
            </a:xfrm>
          </p:grpSpPr>
          <p:cxnSp>
            <p:nvCxnSpPr>
              <p:cNvPr id="29" name="Straight Connector 28"/>
              <p:cNvCxnSpPr/>
              <p:nvPr/>
            </p:nvCxnSpPr>
            <p:spPr>
              <a:xfrm>
                <a:off x="5998698" y="3747970"/>
                <a:ext cx="0" cy="645459"/>
              </a:xfrm>
              <a:prstGeom prst="line">
                <a:avLst/>
              </a:prstGeom>
              <a:ln w="38100"/>
            </p:spPr>
            <p:style>
              <a:lnRef idx="2">
                <a:schemeClr val="dk1"/>
              </a:lnRef>
              <a:fillRef idx="0">
                <a:schemeClr val="dk1"/>
              </a:fillRef>
              <a:effectRef idx="1">
                <a:schemeClr val="dk1"/>
              </a:effectRef>
              <a:fontRef idx="minor">
                <a:schemeClr val="tx1"/>
              </a:fontRef>
            </p:style>
          </p:cxnSp>
          <p:sp>
            <p:nvSpPr>
              <p:cNvPr id="30" name="Flowchart: Connector 29"/>
              <p:cNvSpPr/>
              <p:nvPr/>
            </p:nvSpPr>
            <p:spPr>
              <a:xfrm flipV="1">
                <a:off x="5938186" y="4375000"/>
                <a:ext cx="121024" cy="121024"/>
              </a:xfrm>
              <a:prstGeom prst="flowChartConnector">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79412" bIns="79412" rtlCol="0" anchor="ctr" anchorCtr="0"/>
              <a:lstStyle/>
              <a:p>
                <a:pPr algn="ctr"/>
                <a:endParaRPr lang="en-US" sz="1235" dirty="0" err="1">
                  <a:ln w="38100">
                    <a:solidFill>
                      <a:sysClr val="windowText" lastClr="000000"/>
                    </a:solidFill>
                  </a:ln>
                  <a:solidFill>
                    <a:schemeClr val="tx1"/>
                  </a:solidFill>
                </a:endParaRPr>
              </a:p>
            </p:txBody>
          </p:sp>
        </p:grpSp>
        <p:sp>
          <p:nvSpPr>
            <p:cNvPr id="40" name="TextBox 39"/>
            <p:cNvSpPr txBox="1"/>
            <p:nvPr/>
          </p:nvSpPr>
          <p:spPr>
            <a:xfrm>
              <a:off x="9087107" y="3953241"/>
              <a:ext cx="2886214" cy="615553"/>
            </a:xfrm>
            <a:prstGeom prst="rect">
              <a:avLst/>
            </a:prstGeom>
            <a:noFill/>
          </p:spPr>
          <p:txBody>
            <a:bodyPr wrap="square" rtlCol="0" anchor="ctr">
              <a:spAutoFit/>
            </a:bodyPr>
            <a:lstStyle/>
            <a:p>
              <a:pPr lvl="0"/>
              <a:r>
                <a:rPr lang="en-US" sz="2000" b="1" dirty="0" smtClean="0">
                  <a:latin typeface="Segoe UI" panose="020B0502040204020203" pitchFamily="34" charset="0"/>
                  <a:cs typeface="Segoe UI" panose="020B0502040204020203" pitchFamily="34" charset="0"/>
                </a:rPr>
                <a:t>March 2018</a:t>
              </a:r>
              <a:endParaRPr lang="en-US" sz="2000" b="1" dirty="0">
                <a:latin typeface="Segoe UI" panose="020B0502040204020203" pitchFamily="34" charset="0"/>
                <a:cs typeface="Segoe UI" panose="020B0502040204020203" pitchFamily="34" charset="0"/>
              </a:endParaRPr>
            </a:p>
            <a:p>
              <a:pPr lvl="0"/>
              <a:r>
                <a:rPr lang="en-US" sz="1400" dirty="0" smtClean="0">
                  <a:latin typeface="Segoe UI" panose="020B0502040204020203" pitchFamily="34" charset="0"/>
                  <a:cs typeface="Segoe UI" panose="020B0502040204020203" pitchFamily="34" charset="0"/>
                </a:rPr>
                <a:t>Full </a:t>
              </a:r>
              <a:r>
                <a:rPr lang="en-US" sz="1400" dirty="0" err="1" smtClean="0">
                  <a:latin typeface="Segoe UI" panose="020B0502040204020203" pitchFamily="34" charset="0"/>
                  <a:cs typeface="Segoe UI" panose="020B0502040204020203" pitchFamily="34" charset="0"/>
                </a:rPr>
                <a:t>SailPoint</a:t>
              </a:r>
              <a:r>
                <a:rPr lang="en-US" sz="1400" dirty="0" smtClean="0">
                  <a:latin typeface="Segoe UI" panose="020B0502040204020203" pitchFamily="34" charset="0"/>
                  <a:cs typeface="Segoe UI" panose="020B0502040204020203" pitchFamily="34" charset="0"/>
                </a:rPr>
                <a:t> Go-Live</a:t>
              </a:r>
              <a:endParaRPr lang="en-US" sz="1400" dirty="0">
                <a:latin typeface="Segoe UI" panose="020B0502040204020203" pitchFamily="34" charset="0"/>
                <a:cs typeface="Segoe UI" panose="020B0502040204020203" pitchFamily="34" charset="0"/>
              </a:endParaRPr>
            </a:p>
          </p:txBody>
        </p:sp>
        <p:pic>
          <p:nvPicPr>
            <p:cNvPr id="9220" name="Picture 4" descr="Image result for sailpoi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057" y="5326962"/>
              <a:ext cx="3013553" cy="6443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5548906" y="1465032"/>
            <a:ext cx="4104439" cy="2286553"/>
            <a:chOff x="5548906" y="1465032"/>
            <a:chExt cx="4104439" cy="2286553"/>
          </a:xfrm>
        </p:grpSpPr>
        <p:grpSp>
          <p:nvGrpSpPr>
            <p:cNvPr id="31" name="Group 30"/>
            <p:cNvGrpSpPr/>
            <p:nvPr/>
          </p:nvGrpSpPr>
          <p:grpSpPr>
            <a:xfrm>
              <a:off x="6551968" y="2482275"/>
              <a:ext cx="215163" cy="1269310"/>
              <a:chOff x="3964675" y="3038523"/>
              <a:chExt cx="121024" cy="713956"/>
            </a:xfrm>
          </p:grpSpPr>
          <p:cxnSp>
            <p:nvCxnSpPr>
              <p:cNvPr id="32" name="Straight Connector 31"/>
              <p:cNvCxnSpPr/>
              <p:nvPr/>
            </p:nvCxnSpPr>
            <p:spPr>
              <a:xfrm flipV="1">
                <a:off x="4025187" y="3107020"/>
                <a:ext cx="0" cy="645459"/>
              </a:xfrm>
              <a:prstGeom prst="line">
                <a:avLst/>
              </a:prstGeom>
              <a:ln w="38100"/>
            </p:spPr>
            <p:style>
              <a:lnRef idx="2">
                <a:schemeClr val="dk1"/>
              </a:lnRef>
              <a:fillRef idx="0">
                <a:schemeClr val="dk1"/>
              </a:fillRef>
              <a:effectRef idx="1">
                <a:schemeClr val="dk1"/>
              </a:effectRef>
              <a:fontRef idx="minor">
                <a:schemeClr val="tx1"/>
              </a:fontRef>
            </p:style>
          </p:cxnSp>
          <p:sp>
            <p:nvSpPr>
              <p:cNvPr id="33" name="Flowchart: Connector 32"/>
              <p:cNvSpPr/>
              <p:nvPr/>
            </p:nvSpPr>
            <p:spPr>
              <a:xfrm>
                <a:off x="3964675" y="3038523"/>
                <a:ext cx="121024" cy="121024"/>
              </a:xfrm>
              <a:prstGeom prst="flowChartConnector">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79412" bIns="79412" rtlCol="0" anchor="ctr" anchorCtr="0"/>
              <a:lstStyle/>
              <a:p>
                <a:pPr algn="ctr"/>
                <a:endParaRPr lang="en-US" sz="1235" dirty="0" err="1">
                  <a:ln w="38100">
                    <a:solidFill>
                      <a:sysClr val="windowText" lastClr="000000"/>
                    </a:solidFill>
                  </a:ln>
                  <a:solidFill>
                    <a:schemeClr val="tx1"/>
                  </a:solidFill>
                </a:endParaRPr>
              </a:p>
            </p:txBody>
          </p:sp>
        </p:grpSp>
        <p:sp>
          <p:nvSpPr>
            <p:cNvPr id="39" name="TextBox 38"/>
            <p:cNvSpPr txBox="1"/>
            <p:nvPr/>
          </p:nvSpPr>
          <p:spPr>
            <a:xfrm>
              <a:off x="6767131" y="2793289"/>
              <a:ext cx="2886214" cy="830997"/>
            </a:xfrm>
            <a:prstGeom prst="rect">
              <a:avLst/>
            </a:prstGeom>
            <a:noFill/>
          </p:spPr>
          <p:txBody>
            <a:bodyPr wrap="square" rtlCol="0" anchor="ctr">
              <a:spAutoFit/>
            </a:bodyPr>
            <a:lstStyle/>
            <a:p>
              <a:pPr lvl="0"/>
              <a:r>
                <a:rPr lang="en-US" sz="2000" b="1" dirty="0" smtClean="0">
                  <a:latin typeface="Segoe UI" panose="020B0502040204020203" pitchFamily="34" charset="0"/>
                  <a:cs typeface="Segoe UI" panose="020B0502040204020203" pitchFamily="34" charset="0"/>
                </a:rPr>
                <a:t>January 1, 2018</a:t>
              </a:r>
              <a:endParaRPr lang="en-US" sz="2000" b="1" dirty="0">
                <a:latin typeface="Segoe UI" panose="020B0502040204020203" pitchFamily="34" charset="0"/>
                <a:cs typeface="Segoe UI" panose="020B0502040204020203" pitchFamily="34" charset="0"/>
              </a:endParaRPr>
            </a:p>
            <a:p>
              <a:pPr lvl="0"/>
              <a:r>
                <a:rPr lang="en-US" sz="1400" dirty="0" err="1" smtClean="0">
                  <a:latin typeface="Segoe UI" panose="020B0502040204020203" pitchFamily="34" charset="0"/>
                  <a:cs typeface="Segoe UI" panose="020B0502040204020203" pitchFamily="34" charset="0"/>
                </a:rPr>
                <a:t>SkyVU</a:t>
              </a:r>
              <a:r>
                <a:rPr lang="en-US" sz="1400" dirty="0" smtClean="0">
                  <a:latin typeface="Segoe UI" panose="020B0502040204020203" pitchFamily="34" charset="0"/>
                  <a:cs typeface="Segoe UI" panose="020B0502040204020203" pitchFamily="34" charset="0"/>
                </a:rPr>
                <a:t> Go-Live (VU HR data feed switched to </a:t>
              </a:r>
              <a:r>
                <a:rPr lang="en-US" sz="1400" dirty="0" err="1" smtClean="0">
                  <a:latin typeface="Segoe UI" panose="020B0502040204020203" pitchFamily="34" charset="0"/>
                  <a:cs typeface="Segoe UI" panose="020B0502040204020203" pitchFamily="34" charset="0"/>
                </a:rPr>
                <a:t>SkyVU</a:t>
              </a:r>
              <a:r>
                <a:rPr lang="en-US" sz="1400" dirty="0" smtClean="0">
                  <a:latin typeface="Segoe UI" panose="020B0502040204020203" pitchFamily="34" charset="0"/>
                  <a:cs typeface="Segoe UI" panose="020B0502040204020203" pitchFamily="34" charset="0"/>
                </a:rPr>
                <a:t>)</a:t>
              </a:r>
              <a:endParaRPr lang="en-US" sz="1400" dirty="0">
                <a:latin typeface="Segoe UI" panose="020B0502040204020203" pitchFamily="34" charset="0"/>
                <a:cs typeface="Segoe UI" panose="020B0502040204020203" pitchFamily="34" charset="0"/>
              </a:endParaRP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906" y="1465032"/>
              <a:ext cx="2221285" cy="656897"/>
            </a:xfrm>
            <a:prstGeom prst="rect">
              <a:avLst/>
            </a:prstGeom>
          </p:spPr>
        </p:pic>
      </p:grpSp>
      <p:grpSp>
        <p:nvGrpSpPr>
          <p:cNvPr id="44" name="Group 43"/>
          <p:cNvGrpSpPr/>
          <p:nvPr/>
        </p:nvGrpSpPr>
        <p:grpSpPr>
          <a:xfrm>
            <a:off x="2665190" y="3751585"/>
            <a:ext cx="4927328" cy="2361147"/>
            <a:chOff x="2665190" y="3751585"/>
            <a:chExt cx="4927328" cy="2361147"/>
          </a:xfrm>
        </p:grpSpPr>
        <p:grpSp>
          <p:nvGrpSpPr>
            <p:cNvPr id="34" name="Group 33"/>
            <p:cNvGrpSpPr/>
            <p:nvPr/>
          </p:nvGrpSpPr>
          <p:grpSpPr>
            <a:xfrm>
              <a:off x="4507773" y="3751585"/>
              <a:ext cx="215163" cy="1329931"/>
              <a:chOff x="2607467" y="3751586"/>
              <a:chExt cx="121024" cy="748054"/>
            </a:xfrm>
          </p:grpSpPr>
          <p:cxnSp>
            <p:nvCxnSpPr>
              <p:cNvPr id="35" name="Straight Connector 34"/>
              <p:cNvCxnSpPr/>
              <p:nvPr/>
            </p:nvCxnSpPr>
            <p:spPr>
              <a:xfrm>
                <a:off x="2667979" y="3751586"/>
                <a:ext cx="0" cy="645459"/>
              </a:xfrm>
              <a:prstGeom prst="line">
                <a:avLst/>
              </a:prstGeom>
              <a:ln w="38100"/>
            </p:spPr>
            <p:style>
              <a:lnRef idx="2">
                <a:schemeClr val="dk1"/>
              </a:lnRef>
              <a:fillRef idx="0">
                <a:schemeClr val="dk1"/>
              </a:fillRef>
              <a:effectRef idx="1">
                <a:schemeClr val="dk1"/>
              </a:effectRef>
              <a:fontRef idx="minor">
                <a:schemeClr val="tx1"/>
              </a:fontRef>
            </p:style>
          </p:cxnSp>
          <p:sp>
            <p:nvSpPr>
              <p:cNvPr id="36" name="Flowchart: Connector 35"/>
              <p:cNvSpPr/>
              <p:nvPr/>
            </p:nvSpPr>
            <p:spPr>
              <a:xfrm flipV="1">
                <a:off x="2607467" y="4378616"/>
                <a:ext cx="121024" cy="121024"/>
              </a:xfrm>
              <a:prstGeom prst="flowChartConnector">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79412" bIns="79412" rtlCol="0" anchor="ctr" anchorCtr="0"/>
              <a:lstStyle/>
              <a:p>
                <a:pPr algn="ctr"/>
                <a:endParaRPr lang="en-US" sz="1235" dirty="0" err="1">
                  <a:ln w="38100">
                    <a:solidFill>
                      <a:sysClr val="windowText" lastClr="000000"/>
                    </a:solidFill>
                  </a:ln>
                  <a:solidFill>
                    <a:schemeClr val="tx1"/>
                  </a:solidFill>
                </a:endParaRPr>
              </a:p>
            </p:txBody>
          </p:sp>
        </p:grpSp>
        <p:sp>
          <p:nvSpPr>
            <p:cNvPr id="38" name="TextBox 37"/>
            <p:cNvSpPr txBox="1"/>
            <p:nvPr/>
          </p:nvSpPr>
          <p:spPr>
            <a:xfrm>
              <a:off x="4706304" y="3953241"/>
              <a:ext cx="2886214" cy="615553"/>
            </a:xfrm>
            <a:prstGeom prst="rect">
              <a:avLst/>
            </a:prstGeom>
            <a:noFill/>
          </p:spPr>
          <p:txBody>
            <a:bodyPr wrap="square" rtlCol="0" anchor="ctr">
              <a:spAutoFit/>
            </a:bodyPr>
            <a:lstStyle/>
            <a:p>
              <a:pPr lvl="0"/>
              <a:r>
                <a:rPr lang="en-US" sz="2000" b="1" dirty="0" smtClean="0">
                  <a:latin typeface="Segoe UI" panose="020B0502040204020203" pitchFamily="34" charset="0"/>
                  <a:cs typeface="Segoe UI" panose="020B0502040204020203" pitchFamily="34" charset="0"/>
                </a:rPr>
                <a:t>Summer 2017</a:t>
              </a:r>
              <a:endParaRPr lang="en-US" sz="2000" b="1" dirty="0">
                <a:latin typeface="Segoe UI" panose="020B0502040204020203" pitchFamily="34" charset="0"/>
                <a:cs typeface="Segoe UI" panose="020B0502040204020203" pitchFamily="34" charset="0"/>
              </a:endParaRPr>
            </a:p>
            <a:p>
              <a:pPr lvl="0"/>
              <a:r>
                <a:rPr lang="en-US" sz="1400" dirty="0" smtClean="0">
                  <a:latin typeface="Segoe UI" panose="020B0502040204020203" pitchFamily="34" charset="0"/>
                  <a:cs typeface="Segoe UI" panose="020B0502040204020203" pitchFamily="34" charset="0"/>
                </a:rPr>
                <a:t>New VU directory services </a:t>
              </a:r>
              <a:endParaRPr lang="en-US" sz="1400" dirty="0">
                <a:latin typeface="Segoe UI" panose="020B0502040204020203" pitchFamily="34" charset="0"/>
                <a:cs typeface="Segoe UI" panose="020B0502040204020203" pitchFamily="34" charset="0"/>
              </a:endParaRPr>
            </a:p>
          </p:txBody>
        </p:sp>
        <p:pic>
          <p:nvPicPr>
            <p:cNvPr id="9222" name="Picture 6" descr="Image result for directory services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6029" b="23775"/>
            <a:stretch/>
          </p:blipFill>
          <p:spPr bwMode="auto">
            <a:xfrm>
              <a:off x="2665190" y="5188210"/>
              <a:ext cx="3900327" cy="924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95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Sailpoint</a:t>
            </a:r>
            <a:r>
              <a:rPr lang="en-US" dirty="0" smtClean="0"/>
              <a:t> Customer impact  |  User IDs</a:t>
            </a:r>
            <a:endParaRPr lang="en-US" dirty="0"/>
          </a:p>
        </p:txBody>
      </p:sp>
      <p:sp>
        <p:nvSpPr>
          <p:cNvPr id="10" name="TextBox 9"/>
          <p:cNvSpPr txBox="1"/>
          <p:nvPr/>
        </p:nvSpPr>
        <p:spPr>
          <a:xfrm>
            <a:off x="4011560" y="1464673"/>
            <a:ext cx="7647040" cy="3724096"/>
          </a:xfrm>
          <a:prstGeom prst="rect">
            <a:avLst/>
          </a:prstGeom>
          <a:noFill/>
        </p:spPr>
        <p:txBody>
          <a:bodyPr wrap="square" rtlCol="0">
            <a:spAutoFit/>
          </a:bodyPr>
          <a:lstStyle/>
          <a:p>
            <a:r>
              <a:rPr lang="en-US" sz="3200" b="1" dirty="0" smtClean="0">
                <a:latin typeface="Segoe UI" panose="020B0502040204020203" pitchFamily="34" charset="0"/>
                <a:cs typeface="Segoe UI" panose="020B0502040204020203" pitchFamily="34" charset="0"/>
              </a:rPr>
              <a:t>No change</a:t>
            </a: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The account ID users have today will continue in the new Identity Management solution</a:t>
            </a:r>
          </a:p>
          <a:p>
            <a:pPr marL="285750" indent="-285750">
              <a:buFont typeface="Arial" panose="020B0604020202020204" pitchFamily="34" charset="0"/>
              <a:buChar char="•"/>
            </a:pPr>
            <a:endParaRPr lang="en-US" sz="24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Current passwords will still work </a:t>
            </a:r>
          </a:p>
          <a:p>
            <a:pPr marL="285750" indent="-285750">
              <a:buFont typeface="Arial" panose="020B0604020202020204" pitchFamily="34" charset="0"/>
              <a:buChar char="•"/>
            </a:pPr>
            <a:endParaRPr lang="en-US" sz="24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True whether you have one identity or two</a:t>
            </a:r>
          </a:p>
          <a:p>
            <a:pPr marL="285750" indent="-285750">
              <a:buFont typeface="Arial" panose="020B0604020202020204" pitchFamily="34" charset="0"/>
              <a:buChar char="•"/>
            </a:pPr>
            <a:endParaRPr lang="en-US" sz="24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
        <p:nvSpPr>
          <p:cNvPr id="6" name="Oval 5"/>
          <p:cNvSpPr/>
          <p:nvPr/>
        </p:nvSpPr>
        <p:spPr>
          <a:xfrm>
            <a:off x="844425" y="1332963"/>
            <a:ext cx="2654425" cy="2654425"/>
          </a:xfrm>
          <a:prstGeom prst="ellipse">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id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76274" y="1664812"/>
            <a:ext cx="19907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99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44425" y="1332963"/>
            <a:ext cx="2654425" cy="2654425"/>
          </a:xfrm>
          <a:prstGeom prst="ellipse">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Sailpoint</a:t>
            </a:r>
            <a:r>
              <a:rPr lang="en-US" dirty="0" smtClean="0"/>
              <a:t> Customer impact  |  New Tools</a:t>
            </a:r>
            <a:endParaRPr lang="en-US" dirty="0"/>
          </a:p>
        </p:txBody>
      </p:sp>
      <p:sp>
        <p:nvSpPr>
          <p:cNvPr id="7" name="TextBox 6"/>
          <p:cNvSpPr txBox="1"/>
          <p:nvPr/>
        </p:nvSpPr>
        <p:spPr>
          <a:xfrm>
            <a:off x="4011560" y="1464673"/>
            <a:ext cx="7647040" cy="2800767"/>
          </a:xfrm>
          <a:prstGeom prst="rect">
            <a:avLst/>
          </a:prstGeom>
          <a:noFill/>
        </p:spPr>
        <p:txBody>
          <a:bodyPr wrap="square" rtlCol="0">
            <a:spAutoFit/>
          </a:bodyPr>
          <a:lstStyle/>
          <a:p>
            <a:r>
              <a:rPr lang="en-US" sz="3200" b="1" dirty="0" smtClean="0">
                <a:latin typeface="Segoe UI" panose="020B0502040204020203" pitchFamily="34" charset="0"/>
                <a:cs typeface="Segoe UI" panose="020B0502040204020203" pitchFamily="34" charset="0"/>
              </a:rPr>
              <a:t>Personal Options Tools</a:t>
            </a: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New portal for changing passwords and managing email aliases</a:t>
            </a:r>
            <a:endParaRPr lang="en-US"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Will look and work differently than the current system, but still allow for users to utilize the same functionalities</a:t>
            </a:r>
            <a:endParaRPr lang="en-US" dirty="0">
              <a:latin typeface="Segoe UI" panose="020B0502040204020203" pitchFamily="34" charset="0"/>
              <a:cs typeface="Segoe UI" panose="020B0502040204020203" pitchFamily="34" charset="0"/>
            </a:endParaRPr>
          </a:p>
        </p:txBody>
      </p:sp>
      <p:pic>
        <p:nvPicPr>
          <p:cNvPr id="8" name="Picture 2" descr="Image result for tools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261885" y="1750423"/>
            <a:ext cx="1819504" cy="181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5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Sailpoint</a:t>
            </a:r>
            <a:r>
              <a:rPr lang="en-US" dirty="0" smtClean="0"/>
              <a:t> Customer impact  |  Applications</a:t>
            </a:r>
            <a:endParaRPr lang="en-US" baseline="30000" dirty="0"/>
          </a:p>
        </p:txBody>
      </p:sp>
      <p:sp>
        <p:nvSpPr>
          <p:cNvPr id="5" name="Oval 4"/>
          <p:cNvSpPr/>
          <p:nvPr/>
        </p:nvSpPr>
        <p:spPr>
          <a:xfrm>
            <a:off x="844425" y="1332963"/>
            <a:ext cx="2654425" cy="2654425"/>
          </a:xfrm>
          <a:prstGeom prst="ellipse">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11560" y="1464673"/>
            <a:ext cx="7647040" cy="3724096"/>
          </a:xfrm>
          <a:prstGeom prst="rect">
            <a:avLst/>
          </a:prstGeom>
          <a:noFill/>
        </p:spPr>
        <p:txBody>
          <a:bodyPr wrap="square" rtlCol="0">
            <a:spAutoFit/>
          </a:bodyPr>
          <a:lstStyle/>
          <a:p>
            <a:r>
              <a:rPr lang="en-US" sz="3200" b="1" dirty="0" smtClean="0">
                <a:latin typeface="Segoe UI" panose="020B0502040204020203" pitchFamily="34" charset="0"/>
                <a:cs typeface="Segoe UI" panose="020B0502040204020203" pitchFamily="34" charset="0"/>
              </a:rPr>
              <a:t>Post-</a:t>
            </a:r>
            <a:r>
              <a:rPr lang="en-US" sz="3200" b="1" dirty="0" err="1" smtClean="0">
                <a:latin typeface="Segoe UI" panose="020B0502040204020203" pitchFamily="34" charset="0"/>
                <a:cs typeface="Segoe UI" panose="020B0502040204020203" pitchFamily="34" charset="0"/>
              </a:rPr>
              <a:t>SailPoint</a:t>
            </a:r>
            <a:r>
              <a:rPr lang="en-US" sz="3200" b="1" dirty="0" smtClean="0">
                <a:latin typeface="Segoe UI" panose="020B0502040204020203" pitchFamily="34" charset="0"/>
                <a:cs typeface="Segoe UI" panose="020B0502040204020203" pitchFamily="34" charset="0"/>
              </a:rPr>
              <a:t> Go-Live</a:t>
            </a:r>
            <a:endParaRPr lang="en-US" sz="3200" b="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Applications relying on EPI data will need to reference new VU Master Data Management services</a:t>
            </a:r>
          </a:p>
          <a:p>
            <a:pPr marL="285750" indent="-28575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Application owners will have to reconfigure where their applications get user information</a:t>
            </a:r>
            <a:endParaRPr lang="en-US"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24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24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pic>
        <p:nvPicPr>
          <p:cNvPr id="4098" name="Picture 2" descr="Image result for gear ico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20643" y="1809181"/>
            <a:ext cx="1701988" cy="170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53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3"/>
          </p:nvPr>
        </p:nvSpPr>
        <p:spPr/>
        <p:txBody>
          <a:bodyPr anchor="ctr">
            <a:normAutofit/>
          </a:bodyPr>
          <a:lstStyle/>
          <a:p>
            <a:pPr algn="ctr"/>
            <a:r>
              <a:rPr lang="en-US" sz="8800" dirty="0"/>
              <a:t>QUESTIONS</a:t>
            </a:r>
            <a:endParaRPr lang="en-US" sz="3600" dirty="0"/>
          </a:p>
        </p:txBody>
      </p:sp>
    </p:spTree>
    <p:extLst>
      <p:ext uri="{BB962C8B-B14F-4D97-AF65-F5344CB8AC3E}">
        <p14:creationId xmlns:p14="http://schemas.microsoft.com/office/powerpoint/2010/main" val="245047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488598" y="1342662"/>
            <a:ext cx="2002500" cy="2002500"/>
          </a:xfrm>
          <a:prstGeom prst="rect">
            <a:avLst/>
          </a:prstGeom>
        </p:spPr>
      </p:pic>
      <p:pic>
        <p:nvPicPr>
          <p:cNvPr id="5" name="Picture 4"/>
          <p:cNvPicPr>
            <a:picLocks noChangeAspect="1"/>
          </p:cNvPicPr>
          <p:nvPr/>
        </p:nvPicPr>
        <p:blipFill>
          <a:blip r:embed="rId3"/>
          <a:stretch>
            <a:fillRect/>
          </a:stretch>
        </p:blipFill>
        <p:spPr>
          <a:xfrm>
            <a:off x="3545568" y="1342662"/>
            <a:ext cx="2013750" cy="2002500"/>
          </a:xfrm>
          <a:prstGeom prst="rect">
            <a:avLst/>
          </a:prstGeom>
        </p:spPr>
      </p:pic>
      <p:pic>
        <p:nvPicPr>
          <p:cNvPr id="6" name="Picture 5"/>
          <p:cNvPicPr>
            <a:picLocks noChangeAspect="1"/>
          </p:cNvPicPr>
          <p:nvPr/>
        </p:nvPicPr>
        <p:blipFill>
          <a:blip r:embed="rId4"/>
          <a:stretch>
            <a:fillRect/>
          </a:stretch>
        </p:blipFill>
        <p:spPr>
          <a:xfrm>
            <a:off x="1051098" y="3617672"/>
            <a:ext cx="877500" cy="630000"/>
          </a:xfrm>
          <a:prstGeom prst="rect">
            <a:avLst/>
          </a:prstGeom>
        </p:spPr>
      </p:pic>
      <p:pic>
        <p:nvPicPr>
          <p:cNvPr id="8" name="Picture 7"/>
          <p:cNvPicPr>
            <a:picLocks noChangeAspect="1"/>
          </p:cNvPicPr>
          <p:nvPr/>
        </p:nvPicPr>
        <p:blipFill>
          <a:blip r:embed="rId5"/>
          <a:stretch>
            <a:fillRect/>
          </a:stretch>
        </p:blipFill>
        <p:spPr>
          <a:xfrm>
            <a:off x="6613788" y="1342662"/>
            <a:ext cx="2013750" cy="2002500"/>
          </a:xfrm>
          <a:prstGeom prst="rect">
            <a:avLst/>
          </a:prstGeom>
        </p:spPr>
      </p:pic>
      <p:pic>
        <p:nvPicPr>
          <p:cNvPr id="9" name="Picture 8"/>
          <p:cNvPicPr>
            <a:picLocks noChangeAspect="1"/>
          </p:cNvPicPr>
          <p:nvPr/>
        </p:nvPicPr>
        <p:blipFill>
          <a:blip r:embed="rId6"/>
          <a:stretch>
            <a:fillRect/>
          </a:stretch>
        </p:blipFill>
        <p:spPr>
          <a:xfrm>
            <a:off x="6641913" y="3617672"/>
            <a:ext cx="1957500" cy="641250"/>
          </a:xfrm>
          <a:prstGeom prst="rect">
            <a:avLst/>
          </a:prstGeom>
        </p:spPr>
      </p:pic>
      <p:pic>
        <p:nvPicPr>
          <p:cNvPr id="10" name="Picture 9"/>
          <p:cNvPicPr>
            <a:picLocks noChangeAspect="1"/>
          </p:cNvPicPr>
          <p:nvPr/>
        </p:nvPicPr>
        <p:blipFill>
          <a:blip r:embed="rId7"/>
          <a:stretch>
            <a:fillRect/>
          </a:stretch>
        </p:blipFill>
        <p:spPr>
          <a:xfrm>
            <a:off x="3170300" y="3617672"/>
            <a:ext cx="2764286" cy="630000"/>
          </a:xfrm>
          <a:prstGeom prst="rect">
            <a:avLst/>
          </a:prstGeom>
        </p:spPr>
      </p:pic>
      <p:pic>
        <p:nvPicPr>
          <p:cNvPr id="20" name="Picture 19"/>
          <p:cNvPicPr>
            <a:picLocks noChangeAspect="1"/>
          </p:cNvPicPr>
          <p:nvPr/>
        </p:nvPicPr>
        <p:blipFill>
          <a:blip r:embed="rId8"/>
          <a:stretch>
            <a:fillRect/>
          </a:stretch>
        </p:blipFill>
        <p:spPr>
          <a:xfrm>
            <a:off x="3244638" y="5322108"/>
            <a:ext cx="5656235" cy="650142"/>
          </a:xfrm>
          <a:prstGeom prst="rect">
            <a:avLst/>
          </a:prstGeom>
        </p:spPr>
      </p:pic>
      <p:pic>
        <p:nvPicPr>
          <p:cNvPr id="11" name="Picture 10"/>
          <p:cNvPicPr>
            <a:picLocks noChangeAspect="1"/>
          </p:cNvPicPr>
          <p:nvPr/>
        </p:nvPicPr>
        <p:blipFill>
          <a:blip r:embed="rId9"/>
          <a:stretch>
            <a:fillRect/>
          </a:stretch>
        </p:blipFill>
        <p:spPr>
          <a:xfrm>
            <a:off x="9682008" y="1342662"/>
            <a:ext cx="2002500" cy="2002500"/>
          </a:xfrm>
          <a:prstGeom prst="rect">
            <a:avLst/>
          </a:prstGeom>
        </p:spPr>
      </p:pic>
      <p:pic>
        <p:nvPicPr>
          <p:cNvPr id="12" name="Picture 11"/>
          <p:cNvPicPr>
            <a:picLocks noChangeAspect="1"/>
          </p:cNvPicPr>
          <p:nvPr/>
        </p:nvPicPr>
        <p:blipFill>
          <a:blip r:embed="rId10"/>
          <a:stretch>
            <a:fillRect/>
          </a:stretch>
        </p:blipFill>
        <p:spPr>
          <a:xfrm>
            <a:off x="9985758" y="3617672"/>
            <a:ext cx="1395000" cy="641250"/>
          </a:xfrm>
          <a:prstGeom prst="rect">
            <a:avLst/>
          </a:prstGeom>
        </p:spPr>
      </p:pic>
    </p:spTree>
    <p:extLst>
      <p:ext uri="{BB962C8B-B14F-4D97-AF65-F5344CB8AC3E}">
        <p14:creationId xmlns:p14="http://schemas.microsoft.com/office/powerpoint/2010/main" val="3657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TechShare</a:t>
            </a:r>
            <a:r>
              <a:rPr lang="en-US" dirty="0"/>
              <a:t> Feedback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4557">
            <a:off x="536876" y="1374003"/>
            <a:ext cx="6161981" cy="350313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rot="188136">
            <a:off x="5638373" y="2735341"/>
            <a:ext cx="6096851" cy="34294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99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dirty="0"/>
          </a:p>
        </p:txBody>
      </p:sp>
      <p:sp>
        <p:nvSpPr>
          <p:cNvPr id="6" name="Title 5"/>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085" y="1997644"/>
            <a:ext cx="4673832" cy="3950630"/>
          </a:xfrm>
          <a:prstGeom prst="rect">
            <a:avLst/>
          </a:prstGeom>
        </p:spPr>
      </p:pic>
      <p:sp>
        <p:nvSpPr>
          <p:cNvPr id="7" name="TextBox 6"/>
          <p:cNvSpPr txBox="1"/>
          <p:nvPr/>
        </p:nvSpPr>
        <p:spPr>
          <a:xfrm>
            <a:off x="2268717" y="772645"/>
            <a:ext cx="7654566" cy="858866"/>
          </a:xfrm>
          <a:prstGeom prst="rect">
            <a:avLst/>
          </a:prstGeom>
          <a:noFill/>
        </p:spPr>
        <p:txBody>
          <a:bodyPr wrap="square" tIns="90000" bIns="90000" rtlCol="0" anchor="t">
            <a:spAutoFit/>
          </a:bodyPr>
          <a:lstStyle/>
          <a:p>
            <a:pPr algn="ctr"/>
            <a:r>
              <a:rPr lang="en-US" sz="4400" b="1" dirty="0"/>
              <a:t>it.vanderbilt.edu/</a:t>
            </a:r>
            <a:r>
              <a:rPr lang="en-US" sz="4400" b="1" dirty="0" err="1"/>
              <a:t>tmo</a:t>
            </a:r>
            <a:endParaRPr lang="en-US" sz="4400" b="1" dirty="0"/>
          </a:p>
        </p:txBody>
      </p:sp>
    </p:spTree>
    <p:extLst>
      <p:ext uri="{BB962C8B-B14F-4D97-AF65-F5344CB8AC3E}">
        <p14:creationId xmlns:p14="http://schemas.microsoft.com/office/powerpoint/2010/main" val="24517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2180">
            <a:off x="1748187" y="1285161"/>
            <a:ext cx="5049462" cy="3318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579">
            <a:off x="5377442" y="1615965"/>
            <a:ext cx="4975531" cy="3318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http://farm5.staticflickr.com/4092/4841499024_5f15db8074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1902">
            <a:off x="3692290" y="3099801"/>
            <a:ext cx="5223880" cy="2940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933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speakers</a:t>
            </a:r>
          </a:p>
        </p:txBody>
      </p:sp>
      <p:grpSp>
        <p:nvGrpSpPr>
          <p:cNvPr id="6" name="Group 5"/>
          <p:cNvGrpSpPr/>
          <p:nvPr/>
        </p:nvGrpSpPr>
        <p:grpSpPr>
          <a:xfrm>
            <a:off x="7816149" y="1694552"/>
            <a:ext cx="2604066" cy="2830190"/>
            <a:chOff x="7816149" y="1694552"/>
            <a:chExt cx="2604066" cy="2830190"/>
          </a:xfrm>
        </p:grpSpPr>
        <p:sp>
          <p:nvSpPr>
            <p:cNvPr id="8" name="Rectangle 7"/>
            <p:cNvSpPr/>
            <p:nvPr/>
          </p:nvSpPr>
          <p:spPr>
            <a:xfrm>
              <a:off x="7816149" y="3816856"/>
              <a:ext cx="2604066"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Dylan Platz</a:t>
              </a:r>
            </a:p>
            <a:p>
              <a:pPr algn="ctr"/>
              <a:r>
                <a:rPr lang="en-US" sz="1600" dirty="0" smtClean="0">
                  <a:latin typeface="Segoe UI" panose="020B0502040204020203" pitchFamily="34" charset="0"/>
                  <a:cs typeface="Segoe UI" panose="020B0502040204020203" pitchFamily="34" charset="0"/>
                </a:rPr>
                <a:t>VU Identity </a:t>
              </a:r>
              <a:r>
                <a:rPr lang="en-US" sz="1600" dirty="0">
                  <a:latin typeface="Segoe UI" panose="020B0502040204020203" pitchFamily="34" charset="0"/>
                  <a:cs typeface="Segoe UI" panose="020B0502040204020203" pitchFamily="34" charset="0"/>
                </a:rPr>
                <a:t>Management</a:t>
              </a:r>
            </a:p>
          </p:txBody>
        </p:sp>
        <p:pic>
          <p:nvPicPr>
            <p:cNvPr id="10" name="Picture 9"/>
            <p:cNvPicPr>
              <a:picLocks noChangeAspect="1"/>
            </p:cNvPicPr>
            <p:nvPr/>
          </p:nvPicPr>
          <p:blipFill>
            <a:blip r:embed="rId2"/>
            <a:stretch>
              <a:fillRect/>
            </a:stretch>
          </p:blipFill>
          <p:spPr>
            <a:xfrm>
              <a:off x="8112342" y="1694552"/>
              <a:ext cx="2011680" cy="2011680"/>
            </a:xfrm>
            <a:prstGeom prst="rect">
              <a:avLst/>
            </a:prstGeom>
          </p:spPr>
        </p:pic>
      </p:grpSp>
      <p:grpSp>
        <p:nvGrpSpPr>
          <p:cNvPr id="18" name="Group 17"/>
          <p:cNvGrpSpPr/>
          <p:nvPr/>
        </p:nvGrpSpPr>
        <p:grpSpPr>
          <a:xfrm>
            <a:off x="4637116" y="1694552"/>
            <a:ext cx="2685870" cy="2830190"/>
            <a:chOff x="1689982" y="1694552"/>
            <a:chExt cx="2685870" cy="2830190"/>
          </a:xfrm>
        </p:grpSpPr>
        <p:sp>
          <p:nvSpPr>
            <p:cNvPr id="19" name="Rectangle 18"/>
            <p:cNvSpPr/>
            <p:nvPr/>
          </p:nvSpPr>
          <p:spPr>
            <a:xfrm>
              <a:off x="1689982" y="3816856"/>
              <a:ext cx="2685870"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Jeannette Wolff</a:t>
              </a:r>
            </a:p>
            <a:p>
              <a:pPr algn="ctr"/>
              <a:r>
                <a:rPr lang="en-US" sz="1600" dirty="0" smtClean="0">
                  <a:latin typeface="Segoe UI" panose="020B0502040204020203" pitchFamily="34" charset="0"/>
                  <a:cs typeface="Segoe UI" panose="020B0502040204020203" pitchFamily="34" charset="0"/>
                </a:rPr>
                <a:t>VU Off-Site </a:t>
              </a:r>
              <a:r>
                <a:rPr lang="en-US" sz="1600" dirty="0">
                  <a:latin typeface="Segoe UI" panose="020B0502040204020203" pitchFamily="34" charset="0"/>
                  <a:cs typeface="Segoe UI" panose="020B0502040204020203" pitchFamily="34" charset="0"/>
                </a:rPr>
                <a:t>Data Center</a:t>
              </a:r>
            </a:p>
          </p:txBody>
        </p:sp>
        <p:pic>
          <p:nvPicPr>
            <p:cNvPr id="20" name="Picture 19"/>
            <p:cNvPicPr>
              <a:picLocks noChangeAspect="1"/>
            </p:cNvPicPr>
            <p:nvPr/>
          </p:nvPicPr>
          <p:blipFill>
            <a:blip r:embed="rId3"/>
            <a:stretch>
              <a:fillRect/>
            </a:stretch>
          </p:blipFill>
          <p:spPr>
            <a:xfrm>
              <a:off x="2027076" y="1694552"/>
              <a:ext cx="2011680" cy="2011680"/>
            </a:xfrm>
            <a:prstGeom prst="rect">
              <a:avLst/>
            </a:prstGeom>
          </p:spPr>
        </p:pic>
      </p:grpSp>
      <p:grpSp>
        <p:nvGrpSpPr>
          <p:cNvPr id="21" name="Group 20"/>
          <p:cNvGrpSpPr/>
          <p:nvPr/>
        </p:nvGrpSpPr>
        <p:grpSpPr>
          <a:xfrm>
            <a:off x="1627834" y="1694552"/>
            <a:ext cx="2748018" cy="2830190"/>
            <a:chOff x="4622598" y="1694552"/>
            <a:chExt cx="2748018" cy="2830190"/>
          </a:xfrm>
        </p:grpSpPr>
        <p:sp>
          <p:nvSpPr>
            <p:cNvPr id="22" name="Rectangle 21"/>
            <p:cNvSpPr/>
            <p:nvPr/>
          </p:nvSpPr>
          <p:spPr>
            <a:xfrm>
              <a:off x="4622598" y="3816856"/>
              <a:ext cx="2748018" cy="707886"/>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Dan Oliver</a:t>
              </a:r>
            </a:p>
            <a:p>
              <a:pPr algn="ctr"/>
              <a:r>
                <a:rPr lang="en-US" sz="1600" dirty="0" smtClean="0">
                  <a:latin typeface="Segoe UI" panose="020B0502040204020203" pitchFamily="34" charset="0"/>
                  <a:cs typeface="Segoe UI" panose="020B0502040204020203" pitchFamily="34" charset="0"/>
                </a:rPr>
                <a:t>VU IT </a:t>
              </a:r>
              <a:r>
                <a:rPr lang="en-US" sz="1600" dirty="0">
                  <a:latin typeface="Segoe UI" panose="020B0502040204020203" pitchFamily="34" charset="0"/>
                  <a:cs typeface="Segoe UI" panose="020B0502040204020203" pitchFamily="34" charset="0"/>
                </a:rPr>
                <a:t>Service Management</a:t>
              </a:r>
            </a:p>
          </p:txBody>
        </p:sp>
        <p:pic>
          <p:nvPicPr>
            <p:cNvPr id="23" name="Picture 22"/>
            <p:cNvPicPr>
              <a:picLocks noChangeAspect="1"/>
            </p:cNvPicPr>
            <p:nvPr/>
          </p:nvPicPr>
          <p:blipFill>
            <a:blip r:embed="rId4"/>
            <a:stretch>
              <a:fillRect/>
            </a:stretch>
          </p:blipFill>
          <p:spPr>
            <a:xfrm>
              <a:off x="4974211" y="1694552"/>
              <a:ext cx="2011680" cy="2011680"/>
            </a:xfrm>
            <a:prstGeom prst="rect">
              <a:avLst/>
            </a:prstGeom>
          </p:spPr>
        </p:pic>
      </p:grpSp>
      <p:sp>
        <p:nvSpPr>
          <p:cNvPr id="3" name="Rectangle 2"/>
          <p:cNvSpPr/>
          <p:nvPr/>
        </p:nvSpPr>
        <p:spPr>
          <a:xfrm>
            <a:off x="4678018" y="1524399"/>
            <a:ext cx="2604066" cy="361405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16149" y="1538512"/>
            <a:ext cx="2604066" cy="361405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0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Service Management project team</a:t>
            </a:r>
          </a:p>
        </p:txBody>
      </p:sp>
      <p:grpSp>
        <p:nvGrpSpPr>
          <p:cNvPr id="29" name="Group 28"/>
          <p:cNvGrpSpPr/>
          <p:nvPr/>
        </p:nvGrpSpPr>
        <p:grpSpPr>
          <a:xfrm>
            <a:off x="1724028" y="876042"/>
            <a:ext cx="8771145" cy="5596196"/>
            <a:chOff x="428626" y="876042"/>
            <a:chExt cx="8771145" cy="5596196"/>
          </a:xfrm>
        </p:grpSpPr>
        <p:sp>
          <p:nvSpPr>
            <p:cNvPr id="30" name="Rectangle 29"/>
            <p:cNvSpPr/>
            <p:nvPr/>
          </p:nvSpPr>
          <p:spPr>
            <a:xfrm>
              <a:off x="428626" y="876042"/>
              <a:ext cx="8715374" cy="5596196"/>
            </a:xfrm>
            <a:prstGeom prst="rect">
              <a:avLst/>
            </a:prstGeom>
            <a:solidFill>
              <a:schemeClr val="bg1"/>
            </a:solidFill>
            <a:ln>
              <a:noFill/>
            </a:ln>
          </p:spPr>
          <p:txBody>
            <a:bodyPr/>
            <a:lstStyle/>
            <a:p>
              <a:endParaRPr lang="en-US" dirty="0"/>
            </a:p>
          </p:txBody>
        </p:sp>
        <p:sp>
          <p:nvSpPr>
            <p:cNvPr id="31" name="Straight Connector 30"/>
            <p:cNvSpPr/>
            <p:nvPr/>
          </p:nvSpPr>
          <p:spPr>
            <a:xfrm>
              <a:off x="2608847" y="5035917"/>
              <a:ext cx="3911024"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32" name="Straight Connector 31"/>
            <p:cNvSpPr/>
            <p:nvPr/>
          </p:nvSpPr>
          <p:spPr>
            <a:xfrm>
              <a:off x="2608847" y="2312362"/>
              <a:ext cx="3911024"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33" name="Oval 32"/>
            <p:cNvSpPr/>
            <p:nvPr/>
          </p:nvSpPr>
          <p:spPr>
            <a:xfrm>
              <a:off x="430004" y="1495296"/>
              <a:ext cx="4357687" cy="4357687"/>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34" name="Freeform 33"/>
            <p:cNvSpPr/>
            <p:nvPr/>
          </p:nvSpPr>
          <p:spPr>
            <a:xfrm>
              <a:off x="1214387" y="3809228"/>
              <a:ext cx="2788919" cy="1438036"/>
            </a:xfrm>
            <a:custGeom>
              <a:avLst/>
              <a:gdLst>
                <a:gd name="connsiteX0" fmla="*/ 0 w 2788919"/>
                <a:gd name="connsiteY0" fmla="*/ 0 h 1438036"/>
                <a:gd name="connsiteX1" fmla="*/ 2788919 w 2788919"/>
                <a:gd name="connsiteY1" fmla="*/ 0 h 1438036"/>
                <a:gd name="connsiteX2" fmla="*/ 2788919 w 2788919"/>
                <a:gd name="connsiteY2" fmla="*/ 1438036 h 1438036"/>
                <a:gd name="connsiteX3" fmla="*/ 0 w 2788919"/>
                <a:gd name="connsiteY3" fmla="*/ 1438036 h 1438036"/>
                <a:gd name="connsiteX4" fmla="*/ 0 w 2788919"/>
                <a:gd name="connsiteY4" fmla="*/ 0 h 143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919" h="1438036">
                  <a:moveTo>
                    <a:pt x="0" y="0"/>
                  </a:moveTo>
                  <a:lnTo>
                    <a:pt x="2788919" y="0"/>
                  </a:lnTo>
                  <a:lnTo>
                    <a:pt x="2788919" y="1438036"/>
                  </a:lnTo>
                  <a:lnTo>
                    <a:pt x="0" y="1438036"/>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algn="ctr" defTabSz="3555885">
                <a:lnSpc>
                  <a:spcPct val="90000"/>
                </a:lnSpc>
                <a:spcBef>
                  <a:spcPct val="0"/>
                </a:spcBef>
                <a:spcAft>
                  <a:spcPct val="35000"/>
                </a:spcAft>
              </a:pPr>
              <a:endParaRPr lang="en-US" sz="7999" dirty="0"/>
            </a:p>
          </p:txBody>
        </p:sp>
        <p:sp>
          <p:nvSpPr>
            <p:cNvPr id="35" name="Oval 34"/>
            <p:cNvSpPr/>
            <p:nvPr/>
          </p:nvSpPr>
          <p:spPr>
            <a:xfrm>
              <a:off x="5702805" y="1495296"/>
              <a:ext cx="1634132" cy="1634132"/>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36" name="Freeform 35"/>
            <p:cNvSpPr/>
            <p:nvPr/>
          </p:nvSpPr>
          <p:spPr>
            <a:xfrm>
              <a:off x="7394088" y="1495296"/>
              <a:ext cx="1805683" cy="2313932"/>
            </a:xfrm>
            <a:custGeom>
              <a:avLst/>
              <a:gdLst>
                <a:gd name="connsiteX0" fmla="*/ 0 w 1805683"/>
                <a:gd name="connsiteY0" fmla="*/ 0 h 1634132"/>
                <a:gd name="connsiteX1" fmla="*/ 1805683 w 1805683"/>
                <a:gd name="connsiteY1" fmla="*/ 0 h 1634132"/>
                <a:gd name="connsiteX2" fmla="*/ 1805683 w 1805683"/>
                <a:gd name="connsiteY2" fmla="*/ 1634132 h 1634132"/>
                <a:gd name="connsiteX3" fmla="*/ 0 w 1805683"/>
                <a:gd name="connsiteY3" fmla="*/ 1634132 h 1634132"/>
                <a:gd name="connsiteX4" fmla="*/ 0 w 1805683"/>
                <a:gd name="connsiteY4" fmla="*/ 0 h 163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683" h="1634132">
                  <a:moveTo>
                    <a:pt x="0" y="0"/>
                  </a:moveTo>
                  <a:lnTo>
                    <a:pt x="1805683" y="0"/>
                  </a:lnTo>
                  <a:lnTo>
                    <a:pt x="1805683" y="1634132"/>
                  </a:lnTo>
                  <a:lnTo>
                    <a:pt x="0" y="1634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0" rIns="68580" bIns="0" numCol="1" spcCol="1270" anchor="t" anchorCtr="0">
              <a:noAutofit/>
            </a:bodyPr>
            <a:lstStyle/>
            <a:p>
              <a:pPr defTabSz="800074">
                <a:lnSpc>
                  <a:spcPct val="90000"/>
                </a:lnSpc>
                <a:spcBef>
                  <a:spcPct val="0"/>
                </a:spcBef>
                <a:spcAft>
                  <a:spcPct val="35000"/>
                </a:spcAft>
              </a:pPr>
              <a:r>
                <a:rPr lang="en-US" b="1" dirty="0"/>
                <a:t>Cherwell &amp; </a:t>
              </a:r>
              <a:r>
                <a:rPr lang="en-US" b="1" dirty="0" err="1"/>
                <a:t>xMatters</a:t>
              </a:r>
              <a:endParaRPr lang="en-US" b="1" dirty="0"/>
            </a:p>
            <a:p>
              <a:pPr marL="0" lvl="1" defTabSz="488934">
                <a:lnSpc>
                  <a:spcPct val="90000"/>
                </a:lnSpc>
                <a:spcBef>
                  <a:spcPct val="0"/>
                </a:spcBef>
                <a:spcAft>
                  <a:spcPct val="15000"/>
                </a:spcAft>
              </a:pPr>
              <a:r>
                <a:rPr lang="en-US" sz="1100" dirty="0"/>
                <a:t>Taj Wolff</a:t>
              </a:r>
            </a:p>
            <a:p>
              <a:pPr marL="0" lvl="1" defTabSz="488934">
                <a:lnSpc>
                  <a:spcPct val="90000"/>
                </a:lnSpc>
                <a:spcBef>
                  <a:spcPct val="0"/>
                </a:spcBef>
                <a:spcAft>
                  <a:spcPct val="15000"/>
                </a:spcAft>
              </a:pPr>
              <a:r>
                <a:rPr lang="en-US" sz="1100" dirty="0"/>
                <a:t>Tammy Osborne</a:t>
              </a:r>
            </a:p>
            <a:p>
              <a:pPr marL="0" lvl="1" defTabSz="488934">
                <a:lnSpc>
                  <a:spcPct val="90000"/>
                </a:lnSpc>
                <a:spcBef>
                  <a:spcPct val="0"/>
                </a:spcBef>
                <a:spcAft>
                  <a:spcPct val="15000"/>
                </a:spcAft>
              </a:pPr>
              <a:r>
                <a:rPr lang="en-US" sz="1100" dirty="0"/>
                <a:t>George Anglin</a:t>
              </a:r>
            </a:p>
            <a:p>
              <a:pPr marL="0" lvl="1" defTabSz="488934">
                <a:lnSpc>
                  <a:spcPct val="90000"/>
                </a:lnSpc>
                <a:spcBef>
                  <a:spcPct val="0"/>
                </a:spcBef>
                <a:spcAft>
                  <a:spcPct val="15000"/>
                </a:spcAft>
              </a:pPr>
              <a:r>
                <a:rPr lang="en-US" sz="1100" dirty="0"/>
                <a:t>Cheryl Graves</a:t>
              </a:r>
            </a:p>
            <a:p>
              <a:pPr marL="0" lvl="1" defTabSz="488934">
                <a:lnSpc>
                  <a:spcPct val="90000"/>
                </a:lnSpc>
                <a:spcBef>
                  <a:spcPct val="0"/>
                </a:spcBef>
                <a:spcAft>
                  <a:spcPct val="15000"/>
                </a:spcAft>
              </a:pPr>
              <a:r>
                <a:rPr lang="en-US" sz="1100" dirty="0"/>
                <a:t>Mary </a:t>
              </a:r>
              <a:r>
                <a:rPr lang="en-US" sz="1100" dirty="0" err="1"/>
                <a:t>Marler</a:t>
              </a:r>
              <a:endParaRPr lang="en-US" sz="1100" dirty="0"/>
            </a:p>
          </p:txBody>
        </p:sp>
        <p:sp>
          <p:nvSpPr>
            <p:cNvPr id="37" name="Oval 36"/>
            <p:cNvSpPr/>
            <p:nvPr/>
          </p:nvSpPr>
          <p:spPr>
            <a:xfrm>
              <a:off x="5702805" y="4218850"/>
              <a:ext cx="1634132" cy="1634132"/>
            </a:xfrm>
            <a:prstGeom prst="ellipse">
              <a:avLst/>
            </a:prstGeom>
            <a:solidFill>
              <a:schemeClr val="bg1"/>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38" name="Freeform 37"/>
            <p:cNvSpPr/>
            <p:nvPr/>
          </p:nvSpPr>
          <p:spPr>
            <a:xfrm>
              <a:off x="7394088" y="4218850"/>
              <a:ext cx="1805602" cy="1634132"/>
            </a:xfrm>
            <a:custGeom>
              <a:avLst/>
              <a:gdLst>
                <a:gd name="connsiteX0" fmla="*/ 0 w 1805602"/>
                <a:gd name="connsiteY0" fmla="*/ 0 h 1634132"/>
                <a:gd name="connsiteX1" fmla="*/ 1805602 w 1805602"/>
                <a:gd name="connsiteY1" fmla="*/ 0 h 1634132"/>
                <a:gd name="connsiteX2" fmla="*/ 1805602 w 1805602"/>
                <a:gd name="connsiteY2" fmla="*/ 1634132 h 1634132"/>
                <a:gd name="connsiteX3" fmla="*/ 0 w 1805602"/>
                <a:gd name="connsiteY3" fmla="*/ 1634132 h 1634132"/>
                <a:gd name="connsiteX4" fmla="*/ 0 w 1805602"/>
                <a:gd name="connsiteY4" fmla="*/ 0 h 163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602" h="1634132">
                  <a:moveTo>
                    <a:pt x="0" y="0"/>
                  </a:moveTo>
                  <a:lnTo>
                    <a:pt x="1805602" y="0"/>
                  </a:lnTo>
                  <a:lnTo>
                    <a:pt x="1805602" y="1634132"/>
                  </a:lnTo>
                  <a:lnTo>
                    <a:pt x="0" y="1634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0" rIns="68580" bIns="0" numCol="1" spcCol="1270" anchor="t" anchorCtr="0">
              <a:noAutofit/>
            </a:bodyPr>
            <a:lstStyle/>
            <a:p>
              <a:pPr defTabSz="800074">
                <a:lnSpc>
                  <a:spcPct val="90000"/>
                </a:lnSpc>
                <a:spcBef>
                  <a:spcPct val="0"/>
                </a:spcBef>
                <a:spcAft>
                  <a:spcPct val="35000"/>
                </a:spcAft>
              </a:pPr>
              <a:r>
                <a:rPr lang="en-US" b="1" dirty="0" err="1"/>
                <a:t>FireScope</a:t>
              </a:r>
              <a:endParaRPr lang="en-US" b="1" dirty="0"/>
            </a:p>
            <a:p>
              <a:pPr marL="0" lvl="1" defTabSz="488934">
                <a:lnSpc>
                  <a:spcPct val="90000"/>
                </a:lnSpc>
                <a:spcBef>
                  <a:spcPct val="0"/>
                </a:spcBef>
                <a:spcAft>
                  <a:spcPct val="15000"/>
                </a:spcAft>
              </a:pPr>
              <a:r>
                <a:rPr lang="en-US" sz="1100" dirty="0"/>
                <a:t>Mike Harris</a:t>
              </a:r>
            </a:p>
            <a:p>
              <a:pPr marL="0" lvl="1" defTabSz="488934">
                <a:lnSpc>
                  <a:spcPct val="90000"/>
                </a:lnSpc>
                <a:spcBef>
                  <a:spcPct val="0"/>
                </a:spcBef>
                <a:spcAft>
                  <a:spcPct val="15000"/>
                </a:spcAft>
              </a:pPr>
              <a:r>
                <a:rPr lang="en-US" sz="1100" dirty="0"/>
                <a:t>Patrick Hawkins</a:t>
              </a:r>
            </a:p>
            <a:p>
              <a:pPr marL="0" lvl="1" defTabSz="488934">
                <a:lnSpc>
                  <a:spcPct val="90000"/>
                </a:lnSpc>
                <a:spcBef>
                  <a:spcPct val="0"/>
                </a:spcBef>
                <a:spcAft>
                  <a:spcPct val="15000"/>
                </a:spcAft>
              </a:pPr>
              <a:r>
                <a:rPr lang="en-US" sz="1100" dirty="0"/>
                <a:t>Dane </a:t>
              </a:r>
              <a:r>
                <a:rPr lang="en-US" sz="1100" dirty="0" err="1"/>
                <a:t>Rafn</a:t>
              </a:r>
              <a:endParaRPr lang="en-US" sz="1100" dirty="0"/>
            </a:p>
          </p:txBody>
        </p:sp>
      </p:grpSp>
      <p:pic>
        <p:nvPicPr>
          <p:cNvPr id="46" name="Picture 45"/>
          <p:cNvPicPr>
            <a:picLocks noChangeAspect="1"/>
          </p:cNvPicPr>
          <p:nvPr/>
        </p:nvPicPr>
        <p:blipFill>
          <a:blip r:embed="rId2"/>
          <a:stretch>
            <a:fillRect/>
          </a:stretch>
        </p:blipFill>
        <p:spPr>
          <a:xfrm>
            <a:off x="1736583" y="1510540"/>
            <a:ext cx="4343400" cy="4343400"/>
          </a:xfrm>
          <a:prstGeom prst="rect">
            <a:avLst/>
          </a:prstGeom>
        </p:spPr>
      </p:pic>
      <p:cxnSp>
        <p:nvCxnSpPr>
          <p:cNvPr id="42" name="Straight Connector 41"/>
          <p:cNvCxnSpPr/>
          <p:nvPr/>
        </p:nvCxnSpPr>
        <p:spPr>
          <a:xfrm flipV="1">
            <a:off x="6081716" y="3671249"/>
            <a:ext cx="1000337" cy="28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774976" y="3268639"/>
            <a:ext cx="798394" cy="798394"/>
          </a:xfrm>
          <a:prstGeom prst="ellipse">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sp>
        <p:nvSpPr>
          <p:cNvPr id="44" name="TextBox 43"/>
          <p:cNvSpPr txBox="1"/>
          <p:nvPr/>
        </p:nvSpPr>
        <p:spPr>
          <a:xfrm>
            <a:off x="7573371" y="3343701"/>
            <a:ext cx="1317009" cy="589562"/>
          </a:xfrm>
          <a:prstGeom prst="rect">
            <a:avLst/>
          </a:prstGeom>
          <a:noFill/>
        </p:spPr>
        <p:txBody>
          <a:bodyPr wrap="square" tIns="90000" bIns="90000" rtlCol="0" anchor="t">
            <a:spAutoFit/>
          </a:bodyPr>
          <a:lstStyle/>
          <a:p>
            <a:r>
              <a:rPr lang="en-US" sz="1600" b="1" dirty="0"/>
              <a:t>PM</a:t>
            </a:r>
            <a:endParaRPr lang="en-US" sz="1400" b="1" dirty="0"/>
          </a:p>
          <a:p>
            <a:r>
              <a:rPr lang="en-US" sz="1050" dirty="0"/>
              <a:t>Dan Oliver</a:t>
            </a:r>
          </a:p>
        </p:txBody>
      </p:sp>
      <p:sp>
        <p:nvSpPr>
          <p:cNvPr id="45" name="Freeform 44"/>
          <p:cNvSpPr/>
          <p:nvPr/>
        </p:nvSpPr>
        <p:spPr>
          <a:xfrm rot="1234145">
            <a:off x="6873186" y="3399499"/>
            <a:ext cx="573903" cy="515926"/>
          </a:xfrm>
          <a:custGeom>
            <a:avLst/>
            <a:gdLst>
              <a:gd name="connsiteX0" fmla="*/ 1558740 w 3578030"/>
              <a:gd name="connsiteY0" fmla="*/ 800266 h 3216569"/>
              <a:gd name="connsiteX1" fmla="*/ 1750747 w 3578030"/>
              <a:gd name="connsiteY1" fmla="*/ 728214 h 3216569"/>
              <a:gd name="connsiteX2" fmla="*/ 2244571 w 3578030"/>
              <a:gd name="connsiteY2" fmla="*/ 952543 h 3216569"/>
              <a:gd name="connsiteX3" fmla="*/ 2262934 w 3578030"/>
              <a:gd name="connsiteY3" fmla="*/ 1001476 h 3216569"/>
              <a:gd name="connsiteX4" fmla="*/ 2272691 w 3578030"/>
              <a:gd name="connsiteY4" fmla="*/ 1001459 h 3216569"/>
              <a:gd name="connsiteX5" fmla="*/ 2377831 w 3578030"/>
              <a:gd name="connsiteY5" fmla="*/ 1168229 h 3216569"/>
              <a:gd name="connsiteX6" fmla="*/ 2353569 w 3578030"/>
              <a:gd name="connsiteY6" fmla="*/ 1372655 h 3216569"/>
              <a:gd name="connsiteX7" fmla="*/ 2352489 w 3578030"/>
              <a:gd name="connsiteY7" fmla="*/ 1372657 h 3216569"/>
              <a:gd name="connsiteX8" fmla="*/ 2354275 w 3578030"/>
              <a:gd name="connsiteY8" fmla="*/ 1428851 h 3216569"/>
              <a:gd name="connsiteX9" fmla="*/ 2331282 w 3578030"/>
              <a:gd name="connsiteY9" fmla="*/ 1620288 h 3216569"/>
              <a:gd name="connsiteX10" fmla="*/ 2312753 w 3578030"/>
              <a:gd name="connsiteY10" fmla="*/ 1683692 h 3216569"/>
              <a:gd name="connsiteX11" fmla="*/ 2407658 w 3578030"/>
              <a:gd name="connsiteY11" fmla="*/ 1661962 h 3216569"/>
              <a:gd name="connsiteX12" fmla="*/ 3121536 w 3578030"/>
              <a:gd name="connsiteY12" fmla="*/ 1822151 h 3216569"/>
              <a:gd name="connsiteX13" fmla="*/ 3121537 w 3578030"/>
              <a:gd name="connsiteY13" fmla="*/ 1822151 h 3216569"/>
              <a:gd name="connsiteX14" fmla="*/ 3121537 w 3578030"/>
              <a:gd name="connsiteY14" fmla="*/ 1822152 h 3216569"/>
              <a:gd name="connsiteX15" fmla="*/ 3121892 w 3578030"/>
              <a:gd name="connsiteY15" fmla="*/ 1837825 h 3216569"/>
              <a:gd name="connsiteX16" fmla="*/ 2234099 w 3578030"/>
              <a:gd name="connsiteY16" fmla="*/ 2309772 h 3216569"/>
              <a:gd name="connsiteX17" fmla="*/ 1254996 w 3578030"/>
              <a:gd name="connsiteY17" fmla="*/ 2538396 h 3216569"/>
              <a:gd name="connsiteX18" fmla="*/ 1244953 w 3578030"/>
              <a:gd name="connsiteY18" fmla="*/ 2526359 h 3216569"/>
              <a:gd name="connsiteX19" fmla="*/ 1244952 w 3578030"/>
              <a:gd name="connsiteY19" fmla="*/ 2526358 h 3216569"/>
              <a:gd name="connsiteX20" fmla="*/ 1244952 w 3578030"/>
              <a:gd name="connsiteY20" fmla="*/ 2526357 h 3216569"/>
              <a:gd name="connsiteX21" fmla="*/ 1677207 w 3578030"/>
              <a:gd name="connsiteY21" fmla="*/ 1936072 h 3216569"/>
              <a:gd name="connsiteX22" fmla="*/ 1768616 w 3578030"/>
              <a:gd name="connsiteY22" fmla="*/ 1886972 h 3216569"/>
              <a:gd name="connsiteX23" fmla="*/ 1713850 w 3578030"/>
              <a:gd name="connsiteY23" fmla="*/ 1851985 h 3216569"/>
              <a:gd name="connsiteX24" fmla="*/ 1570591 w 3578030"/>
              <a:gd name="connsiteY24" fmla="*/ 1722936 h 3216569"/>
              <a:gd name="connsiteX25" fmla="*/ 1532993 w 3578030"/>
              <a:gd name="connsiteY25" fmla="*/ 1677028 h 3216569"/>
              <a:gd name="connsiteX26" fmla="*/ 1524609 w 3578030"/>
              <a:gd name="connsiteY26" fmla="*/ 1684073 h 3216569"/>
              <a:gd name="connsiteX27" fmla="*/ 1374280 w 3578030"/>
              <a:gd name="connsiteY27" fmla="*/ 1543431 h 3216569"/>
              <a:gd name="connsiteX28" fmla="*/ 1347154 w 3578030"/>
              <a:gd name="connsiteY28" fmla="*/ 1348160 h 3216569"/>
              <a:gd name="connsiteX29" fmla="*/ 1352892 w 3578030"/>
              <a:gd name="connsiteY29" fmla="*/ 1343340 h 3216569"/>
              <a:gd name="connsiteX30" fmla="*/ 1334410 w 3578030"/>
              <a:gd name="connsiteY30" fmla="*/ 1294090 h 3216569"/>
              <a:gd name="connsiteX31" fmla="*/ 1558740 w 3578030"/>
              <a:gd name="connsiteY31" fmla="*/ 800266 h 3216569"/>
              <a:gd name="connsiteX32" fmla="*/ 1508284 w 3578030"/>
              <a:gd name="connsiteY32" fmla="*/ 69970 h 3216569"/>
              <a:gd name="connsiteX33" fmla="*/ 1561679 w 3578030"/>
              <a:gd name="connsiteY33" fmla="*/ 52952 h 3216569"/>
              <a:gd name="connsiteX34" fmla="*/ 3475094 w 3578030"/>
              <a:gd name="connsiteY34" fmla="*/ 1043389 h 3216569"/>
              <a:gd name="connsiteX35" fmla="*/ 2534642 w 3578030"/>
              <a:gd name="connsiteY35" fmla="*/ 3113632 h 3216569"/>
              <a:gd name="connsiteX36" fmla="*/ 464398 w 3578030"/>
              <a:gd name="connsiteY36" fmla="*/ 2173181 h 3216569"/>
              <a:gd name="connsiteX37" fmla="*/ 395716 w 3578030"/>
              <a:gd name="connsiteY37" fmla="*/ 1937423 h 3216569"/>
              <a:gd name="connsiteX38" fmla="*/ 376899 w 3578030"/>
              <a:gd name="connsiteY38" fmla="*/ 1827663 h 3216569"/>
              <a:gd name="connsiteX39" fmla="*/ 0 w 3578030"/>
              <a:gd name="connsiteY39" fmla="*/ 1827663 h 3216569"/>
              <a:gd name="connsiteX40" fmla="*/ 496883 w 3578030"/>
              <a:gd name="connsiteY40" fmla="*/ 970968 h 3216569"/>
              <a:gd name="connsiteX41" fmla="*/ 993766 w 3578030"/>
              <a:gd name="connsiteY41" fmla="*/ 1827663 h 3216569"/>
              <a:gd name="connsiteX42" fmla="*/ 642074 w 3578030"/>
              <a:gd name="connsiteY42" fmla="*/ 1827663 h 3216569"/>
              <a:gd name="connsiteX43" fmla="*/ 667808 w 3578030"/>
              <a:gd name="connsiteY43" fmla="*/ 1949869 h 3216569"/>
              <a:gd name="connsiteX44" fmla="*/ 709650 w 3578030"/>
              <a:gd name="connsiteY44" fmla="*/ 2081148 h 3216569"/>
              <a:gd name="connsiteX45" fmla="*/ 2442609 w 3578030"/>
              <a:gd name="connsiteY45" fmla="*/ 2868381 h 3216569"/>
              <a:gd name="connsiteX46" fmla="*/ 3229842 w 3578030"/>
              <a:gd name="connsiteY46" fmla="*/ 1135421 h 3216569"/>
              <a:gd name="connsiteX47" fmla="*/ 1628161 w 3578030"/>
              <a:gd name="connsiteY47" fmla="*/ 306347 h 3216569"/>
              <a:gd name="connsiteX48" fmla="*/ 1545436 w 3578030"/>
              <a:gd name="connsiteY48" fmla="*/ 332713 h 3216569"/>
              <a:gd name="connsiteX49" fmla="*/ 1525817 w 3578030"/>
              <a:gd name="connsiteY49" fmla="*/ 318750 h 3216569"/>
              <a:gd name="connsiteX50" fmla="*/ 1483564 w 3578030"/>
              <a:gd name="connsiteY50" fmla="*/ 251086 h 3216569"/>
              <a:gd name="connsiteX51" fmla="*/ 1488745 w 3578030"/>
              <a:gd name="connsiteY51" fmla="*/ 97421 h 32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78030" h="3216569">
                <a:moveTo>
                  <a:pt x="1558740" y="800266"/>
                </a:moveTo>
                <a:lnTo>
                  <a:pt x="1750747" y="728214"/>
                </a:lnTo>
                <a:cubicBezTo>
                  <a:pt x="1949060" y="653795"/>
                  <a:pt x="2170153" y="754230"/>
                  <a:pt x="2244571" y="952543"/>
                </a:cubicBezTo>
                <a:lnTo>
                  <a:pt x="2262934" y="1001476"/>
                </a:lnTo>
                <a:lnTo>
                  <a:pt x="2272691" y="1001459"/>
                </a:lnTo>
                <a:cubicBezTo>
                  <a:pt x="2310223" y="1010178"/>
                  <a:pt x="2354522" y="1078545"/>
                  <a:pt x="2377831" y="1168229"/>
                </a:cubicBezTo>
                <a:cubicBezTo>
                  <a:pt x="2404469" y="1270724"/>
                  <a:pt x="2393607" y="1362249"/>
                  <a:pt x="2353569" y="1372655"/>
                </a:cubicBezTo>
                <a:lnTo>
                  <a:pt x="2352489" y="1372657"/>
                </a:lnTo>
                <a:lnTo>
                  <a:pt x="2354275" y="1428851"/>
                </a:lnTo>
                <a:cubicBezTo>
                  <a:pt x="2353003" y="1496885"/>
                  <a:pt x="2344881" y="1561569"/>
                  <a:pt x="2331282" y="1620288"/>
                </a:cubicBezTo>
                <a:lnTo>
                  <a:pt x="2312753" y="1683692"/>
                </a:lnTo>
                <a:lnTo>
                  <a:pt x="2407658" y="1661962"/>
                </a:lnTo>
                <a:cubicBezTo>
                  <a:pt x="2767626" y="1597410"/>
                  <a:pt x="3058235" y="1653467"/>
                  <a:pt x="3121536" y="1822151"/>
                </a:cubicBezTo>
                <a:lnTo>
                  <a:pt x="3121537" y="1822151"/>
                </a:lnTo>
                <a:lnTo>
                  <a:pt x="3121537" y="1822152"/>
                </a:lnTo>
                <a:lnTo>
                  <a:pt x="3121892" y="1837825"/>
                </a:lnTo>
                <a:cubicBezTo>
                  <a:pt x="3099485" y="1924193"/>
                  <a:pt x="2719915" y="2127465"/>
                  <a:pt x="2234099" y="2309772"/>
                </a:cubicBezTo>
                <a:cubicBezTo>
                  <a:pt x="1748282" y="2492079"/>
                  <a:pt x="1328690" y="2588700"/>
                  <a:pt x="1254996" y="2538396"/>
                </a:cubicBezTo>
                <a:lnTo>
                  <a:pt x="1244953" y="2526359"/>
                </a:lnTo>
                <a:lnTo>
                  <a:pt x="1244952" y="2526358"/>
                </a:lnTo>
                <a:lnTo>
                  <a:pt x="1244952" y="2526357"/>
                </a:lnTo>
                <a:cubicBezTo>
                  <a:pt x="1181651" y="2357673"/>
                  <a:pt x="1363640" y="2124269"/>
                  <a:pt x="1677207" y="1936072"/>
                </a:cubicBezTo>
                <a:lnTo>
                  <a:pt x="1768616" y="1886972"/>
                </a:lnTo>
                <a:lnTo>
                  <a:pt x="1713850" y="1851985"/>
                </a:lnTo>
                <a:cubicBezTo>
                  <a:pt x="1664979" y="1816709"/>
                  <a:pt x="1616307" y="1773337"/>
                  <a:pt x="1570591" y="1722936"/>
                </a:cubicBezTo>
                <a:lnTo>
                  <a:pt x="1532993" y="1677028"/>
                </a:lnTo>
                <a:lnTo>
                  <a:pt x="1524609" y="1684073"/>
                </a:lnTo>
                <a:cubicBezTo>
                  <a:pt x="1487292" y="1701927"/>
                  <a:pt x="1419987" y="1638960"/>
                  <a:pt x="1374280" y="1543431"/>
                </a:cubicBezTo>
                <a:cubicBezTo>
                  <a:pt x="1334287" y="1459842"/>
                  <a:pt x="1324081" y="1379021"/>
                  <a:pt x="1347154" y="1348160"/>
                </a:cubicBezTo>
                <a:lnTo>
                  <a:pt x="1352892" y="1343340"/>
                </a:lnTo>
                <a:lnTo>
                  <a:pt x="1334410" y="1294090"/>
                </a:lnTo>
                <a:cubicBezTo>
                  <a:pt x="1259991" y="1095777"/>
                  <a:pt x="1360427" y="874685"/>
                  <a:pt x="1558740" y="800266"/>
                </a:cubicBezTo>
                <a:close/>
                <a:moveTo>
                  <a:pt x="1508284" y="69970"/>
                </a:moveTo>
                <a:lnTo>
                  <a:pt x="1561679" y="52952"/>
                </a:lnTo>
                <a:cubicBezTo>
                  <a:pt x="2349687" y="-154812"/>
                  <a:pt x="3182609" y="263970"/>
                  <a:pt x="3475094" y="1043389"/>
                </a:cubicBezTo>
                <a:cubicBezTo>
                  <a:pt x="3787076" y="1874769"/>
                  <a:pt x="3366022" y="2801649"/>
                  <a:pt x="2534642" y="3113632"/>
                </a:cubicBezTo>
                <a:cubicBezTo>
                  <a:pt x="1703262" y="3425615"/>
                  <a:pt x="776381" y="3004561"/>
                  <a:pt x="464398" y="2173181"/>
                </a:cubicBezTo>
                <a:cubicBezTo>
                  <a:pt x="435150" y="2095239"/>
                  <a:pt x="412344" y="2016458"/>
                  <a:pt x="395716" y="1937423"/>
                </a:cubicBezTo>
                <a:lnTo>
                  <a:pt x="376899" y="1827663"/>
                </a:lnTo>
                <a:lnTo>
                  <a:pt x="0" y="1827663"/>
                </a:lnTo>
                <a:lnTo>
                  <a:pt x="496883" y="970968"/>
                </a:lnTo>
                <a:lnTo>
                  <a:pt x="993766" y="1827663"/>
                </a:lnTo>
                <a:lnTo>
                  <a:pt x="642074" y="1827663"/>
                </a:lnTo>
                <a:lnTo>
                  <a:pt x="667808" y="1949869"/>
                </a:lnTo>
                <a:cubicBezTo>
                  <a:pt x="679402" y="1993844"/>
                  <a:pt x="693327" y="2037652"/>
                  <a:pt x="709650" y="2081148"/>
                </a:cubicBezTo>
                <a:cubicBezTo>
                  <a:pt x="970805" y="2777080"/>
                  <a:pt x="1746677" y="3129536"/>
                  <a:pt x="2442609" y="2868381"/>
                </a:cubicBezTo>
                <a:cubicBezTo>
                  <a:pt x="3138541" y="2607226"/>
                  <a:pt x="3490997" y="1831353"/>
                  <a:pt x="3229842" y="1135421"/>
                </a:cubicBezTo>
                <a:cubicBezTo>
                  <a:pt x="2985009" y="482986"/>
                  <a:pt x="2287788" y="132432"/>
                  <a:pt x="1628161" y="306347"/>
                </a:cubicBezTo>
                <a:lnTo>
                  <a:pt x="1545436" y="332713"/>
                </a:lnTo>
                <a:lnTo>
                  <a:pt x="1525817" y="318750"/>
                </a:lnTo>
                <a:cubicBezTo>
                  <a:pt x="1507856" y="299819"/>
                  <a:pt x="1493309" y="277055"/>
                  <a:pt x="1483564" y="251086"/>
                </a:cubicBezTo>
                <a:cubicBezTo>
                  <a:pt x="1464074" y="199150"/>
                  <a:pt x="1467482" y="144229"/>
                  <a:pt x="1488745" y="97421"/>
                </a:cubicBezTo>
                <a:close/>
              </a:path>
            </a:pathLst>
          </a:cu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7163143" y="2038786"/>
            <a:ext cx="1288918" cy="551684"/>
            <a:chOff x="4633357" y="3805526"/>
            <a:chExt cx="5601660" cy="2397629"/>
          </a:xfrm>
        </p:grpSpPr>
        <p:sp>
          <p:nvSpPr>
            <p:cNvPr id="48" name="Freeform 47"/>
            <p:cNvSpPr/>
            <p:nvPr/>
          </p:nvSpPr>
          <p:spPr>
            <a:xfrm rot="-300000">
              <a:off x="7639113"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5F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Freeform 48"/>
            <p:cNvSpPr/>
            <p:nvPr/>
          </p:nvSpPr>
          <p:spPr>
            <a:xfrm rot="-300000">
              <a:off x="4633357"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Freeform 49"/>
            <p:cNvSpPr/>
            <p:nvPr/>
          </p:nvSpPr>
          <p:spPr>
            <a:xfrm rot="-300000">
              <a:off x="6136235" y="4021060"/>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51" name="Group 50"/>
          <p:cNvGrpSpPr/>
          <p:nvPr/>
        </p:nvGrpSpPr>
        <p:grpSpPr>
          <a:xfrm>
            <a:off x="7178259" y="4765397"/>
            <a:ext cx="1288918" cy="551684"/>
            <a:chOff x="4633357" y="3805526"/>
            <a:chExt cx="5601660" cy="2397629"/>
          </a:xfrm>
        </p:grpSpPr>
        <p:sp>
          <p:nvSpPr>
            <p:cNvPr id="52" name="Freeform 51"/>
            <p:cNvSpPr/>
            <p:nvPr/>
          </p:nvSpPr>
          <p:spPr>
            <a:xfrm rot="-300000">
              <a:off x="7639113"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5F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Freeform 52"/>
            <p:cNvSpPr/>
            <p:nvPr/>
          </p:nvSpPr>
          <p:spPr>
            <a:xfrm rot="-300000">
              <a:off x="4633357"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300000">
              <a:off x="6136235" y="4021060"/>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27222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599" y="185738"/>
            <a:ext cx="10728551" cy="904875"/>
          </a:xfrm>
        </p:spPr>
        <p:txBody>
          <a:bodyPr>
            <a:normAutofit/>
          </a:bodyPr>
          <a:lstStyle/>
          <a:p>
            <a:r>
              <a:rPr lang="en-US" sz="2800" dirty="0" smtClean="0"/>
              <a:t>ITSM Contributors</a:t>
            </a:r>
            <a:endParaRPr lang="en-US" sz="2800" dirty="0"/>
          </a:p>
        </p:txBody>
      </p:sp>
      <p:sp>
        <p:nvSpPr>
          <p:cNvPr id="41" name="Flowchart: Process 40"/>
          <p:cNvSpPr/>
          <p:nvPr/>
        </p:nvSpPr>
        <p:spPr>
          <a:xfrm>
            <a:off x="1628071"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Lance Thomas</a:t>
            </a:r>
          </a:p>
        </p:txBody>
      </p:sp>
      <p:sp>
        <p:nvSpPr>
          <p:cNvPr id="43" name="Flowchart: Process 42"/>
          <p:cNvSpPr/>
          <p:nvPr/>
        </p:nvSpPr>
        <p:spPr>
          <a:xfrm>
            <a:off x="6881179"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Jerry Weber</a:t>
            </a:r>
            <a:endParaRPr lang="en-US" sz="1100" dirty="0">
              <a:solidFill>
                <a:schemeClr val="tx1"/>
              </a:solidFill>
            </a:endParaRPr>
          </a:p>
        </p:txBody>
      </p:sp>
      <p:sp>
        <p:nvSpPr>
          <p:cNvPr id="49" name="Flowchart: Process 48"/>
          <p:cNvSpPr/>
          <p:nvPr/>
        </p:nvSpPr>
        <p:spPr>
          <a:xfrm>
            <a:off x="4254625"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Justin Kessinger</a:t>
            </a:r>
          </a:p>
        </p:txBody>
      </p:sp>
      <p:sp>
        <p:nvSpPr>
          <p:cNvPr id="53" name="Flowchart: Process 52"/>
          <p:cNvSpPr/>
          <p:nvPr/>
        </p:nvSpPr>
        <p:spPr>
          <a:xfrm>
            <a:off x="5567902"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Kelly Harris</a:t>
            </a:r>
            <a:endParaRPr lang="en-US" sz="1100" dirty="0">
              <a:solidFill>
                <a:schemeClr val="tx1"/>
              </a:solidFill>
            </a:endParaRPr>
          </a:p>
        </p:txBody>
      </p:sp>
      <p:sp>
        <p:nvSpPr>
          <p:cNvPr id="55" name="Flowchart: Process 54"/>
          <p:cNvSpPr/>
          <p:nvPr/>
        </p:nvSpPr>
        <p:spPr>
          <a:xfrm>
            <a:off x="10821008"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Sean </a:t>
            </a:r>
            <a:r>
              <a:rPr lang="en-US" sz="1100" dirty="0" err="1" smtClean="0">
                <a:solidFill>
                  <a:schemeClr val="tx1"/>
                </a:solidFill>
              </a:rPr>
              <a:t>Hansborough</a:t>
            </a:r>
            <a:endParaRPr lang="en-US" sz="1100" dirty="0">
              <a:solidFill>
                <a:schemeClr val="tx1"/>
              </a:solidFill>
            </a:endParaRPr>
          </a:p>
        </p:txBody>
      </p:sp>
      <p:sp>
        <p:nvSpPr>
          <p:cNvPr id="17" name="Flowchart: Process 16"/>
          <p:cNvSpPr/>
          <p:nvPr/>
        </p:nvSpPr>
        <p:spPr>
          <a:xfrm>
            <a:off x="314794"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Chris Bransford</a:t>
            </a:r>
          </a:p>
        </p:txBody>
      </p:sp>
      <p:sp>
        <p:nvSpPr>
          <p:cNvPr id="67" name="Flowchart: Process 66"/>
          <p:cNvSpPr/>
          <p:nvPr/>
        </p:nvSpPr>
        <p:spPr>
          <a:xfrm>
            <a:off x="8194456"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Andy Green</a:t>
            </a:r>
          </a:p>
        </p:txBody>
      </p:sp>
      <p:sp>
        <p:nvSpPr>
          <p:cNvPr id="71" name="Flowchart: Process 70"/>
          <p:cNvSpPr/>
          <p:nvPr/>
        </p:nvSpPr>
        <p:spPr>
          <a:xfrm>
            <a:off x="9507733"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Phil Neely</a:t>
            </a:r>
            <a:endParaRPr lang="en-US" sz="1100" dirty="0">
              <a:solidFill>
                <a:schemeClr val="tx1"/>
              </a:solidFill>
            </a:endParaRPr>
          </a:p>
        </p:txBody>
      </p:sp>
      <p:sp>
        <p:nvSpPr>
          <p:cNvPr id="81" name="Flowchart: Process 80"/>
          <p:cNvSpPr/>
          <p:nvPr/>
        </p:nvSpPr>
        <p:spPr>
          <a:xfrm>
            <a:off x="2941348" y="529999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John McCammon</a:t>
            </a:r>
            <a:endParaRPr lang="en-US" sz="1100" dirty="0">
              <a:solidFill>
                <a:schemeClr val="tx1"/>
              </a:solidFill>
            </a:endParaRPr>
          </a:p>
        </p:txBody>
      </p:sp>
      <p:sp>
        <p:nvSpPr>
          <p:cNvPr id="40" name="Flowchart: Process 39"/>
          <p:cNvSpPr/>
          <p:nvPr/>
        </p:nvSpPr>
        <p:spPr>
          <a:xfrm>
            <a:off x="1628070"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John Haendel</a:t>
            </a:r>
          </a:p>
        </p:txBody>
      </p:sp>
      <p:sp>
        <p:nvSpPr>
          <p:cNvPr id="42" name="Flowchart: Process 41"/>
          <p:cNvSpPr/>
          <p:nvPr/>
        </p:nvSpPr>
        <p:spPr>
          <a:xfrm>
            <a:off x="6881178"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Eric Pyles</a:t>
            </a:r>
            <a:endParaRPr lang="en-US" sz="1100" dirty="0">
              <a:solidFill>
                <a:schemeClr val="tx1"/>
              </a:solidFill>
            </a:endParaRPr>
          </a:p>
        </p:txBody>
      </p:sp>
      <p:sp>
        <p:nvSpPr>
          <p:cNvPr id="44" name="Flowchart: Process 43"/>
          <p:cNvSpPr/>
          <p:nvPr/>
        </p:nvSpPr>
        <p:spPr>
          <a:xfrm>
            <a:off x="2941347"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Chris Contos</a:t>
            </a:r>
          </a:p>
        </p:txBody>
      </p:sp>
      <p:sp>
        <p:nvSpPr>
          <p:cNvPr id="48" name="Flowchart: Process 47"/>
          <p:cNvSpPr/>
          <p:nvPr/>
        </p:nvSpPr>
        <p:spPr>
          <a:xfrm>
            <a:off x="4254624"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Craig Hampton</a:t>
            </a:r>
          </a:p>
        </p:txBody>
      </p:sp>
      <p:sp>
        <p:nvSpPr>
          <p:cNvPr id="52" name="Flowchart: Process 51"/>
          <p:cNvSpPr/>
          <p:nvPr/>
        </p:nvSpPr>
        <p:spPr>
          <a:xfrm>
            <a:off x="5567901"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Dianne Wehlage</a:t>
            </a:r>
          </a:p>
        </p:txBody>
      </p:sp>
      <p:sp>
        <p:nvSpPr>
          <p:cNvPr id="54" name="Flowchart: Process 53"/>
          <p:cNvSpPr/>
          <p:nvPr/>
        </p:nvSpPr>
        <p:spPr>
          <a:xfrm>
            <a:off x="10821007"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Hayley Reddington</a:t>
            </a:r>
            <a:endParaRPr lang="en-US" sz="1100" dirty="0">
              <a:solidFill>
                <a:schemeClr val="tx1"/>
              </a:solidFill>
            </a:endParaRPr>
          </a:p>
        </p:txBody>
      </p:sp>
      <p:sp>
        <p:nvSpPr>
          <p:cNvPr id="16" name="Flowchart: Process 15"/>
          <p:cNvSpPr/>
          <p:nvPr/>
        </p:nvSpPr>
        <p:spPr>
          <a:xfrm>
            <a:off x="314793"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Jason Bradley</a:t>
            </a:r>
          </a:p>
        </p:txBody>
      </p:sp>
      <p:sp>
        <p:nvSpPr>
          <p:cNvPr id="68" name="Flowchart: Process 67"/>
          <p:cNvSpPr/>
          <p:nvPr/>
        </p:nvSpPr>
        <p:spPr>
          <a:xfrm>
            <a:off x="9507732"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Kathryn Maggart</a:t>
            </a:r>
            <a:endParaRPr lang="en-US" sz="1100" dirty="0">
              <a:solidFill>
                <a:schemeClr val="tx1"/>
              </a:solidFill>
            </a:endParaRPr>
          </a:p>
        </p:txBody>
      </p:sp>
      <p:sp>
        <p:nvSpPr>
          <p:cNvPr id="82" name="Flowchart: Process 81"/>
          <p:cNvSpPr/>
          <p:nvPr/>
        </p:nvSpPr>
        <p:spPr>
          <a:xfrm>
            <a:off x="8194455" y="4820974"/>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Michael Hollifield</a:t>
            </a:r>
            <a:endParaRPr lang="en-US" sz="1100" dirty="0">
              <a:solidFill>
                <a:schemeClr val="tx1"/>
              </a:solidFill>
            </a:endParaRPr>
          </a:p>
        </p:txBody>
      </p:sp>
      <p:sp>
        <p:nvSpPr>
          <p:cNvPr id="26" name="Flowchart: Process 25"/>
          <p:cNvSpPr/>
          <p:nvPr/>
        </p:nvSpPr>
        <p:spPr>
          <a:xfrm>
            <a:off x="2941845"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Titus </a:t>
            </a:r>
            <a:r>
              <a:rPr lang="en-US" sz="1100" dirty="0" err="1">
                <a:solidFill>
                  <a:schemeClr val="tx1"/>
                </a:solidFill>
              </a:rPr>
              <a:t>Weimars</a:t>
            </a:r>
            <a:endParaRPr lang="en-US" sz="1100" dirty="0">
              <a:solidFill>
                <a:schemeClr val="tx1"/>
              </a:solidFill>
            </a:endParaRPr>
          </a:p>
        </p:txBody>
      </p:sp>
      <p:sp>
        <p:nvSpPr>
          <p:cNvPr id="38" name="Flowchart: Process 37"/>
          <p:cNvSpPr/>
          <p:nvPr/>
        </p:nvSpPr>
        <p:spPr>
          <a:xfrm>
            <a:off x="6882423"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George Anglin</a:t>
            </a:r>
          </a:p>
        </p:txBody>
      </p:sp>
      <p:sp>
        <p:nvSpPr>
          <p:cNvPr id="34" name="Flowchart: Process 33"/>
          <p:cNvSpPr/>
          <p:nvPr/>
        </p:nvSpPr>
        <p:spPr>
          <a:xfrm>
            <a:off x="5568897"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Michael Wiggs</a:t>
            </a:r>
          </a:p>
        </p:txBody>
      </p:sp>
      <p:sp>
        <p:nvSpPr>
          <p:cNvPr id="29" name="Rectangle 28"/>
          <p:cNvSpPr/>
          <p:nvPr/>
        </p:nvSpPr>
        <p:spPr>
          <a:xfrm>
            <a:off x="4255371" y="2805696"/>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Kenny Elmore</a:t>
            </a:r>
          </a:p>
        </p:txBody>
      </p:sp>
      <p:sp>
        <p:nvSpPr>
          <p:cNvPr id="22" name="Flowchart: Process 21"/>
          <p:cNvSpPr/>
          <p:nvPr/>
        </p:nvSpPr>
        <p:spPr>
          <a:xfrm>
            <a:off x="314793"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Ed Wisdom</a:t>
            </a:r>
          </a:p>
        </p:txBody>
      </p:sp>
      <p:sp>
        <p:nvSpPr>
          <p:cNvPr id="66" name="Flowchart: Process 65"/>
          <p:cNvSpPr/>
          <p:nvPr/>
        </p:nvSpPr>
        <p:spPr>
          <a:xfrm>
            <a:off x="10823002"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Jason Pepin</a:t>
            </a:r>
          </a:p>
        </p:txBody>
      </p:sp>
      <p:sp>
        <p:nvSpPr>
          <p:cNvPr id="69" name="Flowchart: Process 68"/>
          <p:cNvSpPr/>
          <p:nvPr/>
        </p:nvSpPr>
        <p:spPr>
          <a:xfrm>
            <a:off x="8195949"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Lane Williams</a:t>
            </a:r>
          </a:p>
        </p:txBody>
      </p:sp>
      <p:sp>
        <p:nvSpPr>
          <p:cNvPr id="73" name="Rectangle 72"/>
          <p:cNvSpPr/>
          <p:nvPr/>
        </p:nvSpPr>
        <p:spPr>
          <a:xfrm>
            <a:off x="1628319" y="2805696"/>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Ali </a:t>
            </a:r>
            <a:r>
              <a:rPr lang="en-US" sz="1100" dirty="0" smtClean="0">
                <a:solidFill>
                  <a:schemeClr val="tx1"/>
                </a:solidFill>
              </a:rPr>
              <a:t>Benham-Gilani</a:t>
            </a:r>
            <a:endParaRPr lang="en-US" sz="1100" dirty="0">
              <a:solidFill>
                <a:schemeClr val="tx1"/>
              </a:solidFill>
            </a:endParaRPr>
          </a:p>
        </p:txBody>
      </p:sp>
      <p:sp>
        <p:nvSpPr>
          <p:cNvPr id="79" name="Flowchart: Process 78"/>
          <p:cNvSpPr/>
          <p:nvPr/>
        </p:nvSpPr>
        <p:spPr>
          <a:xfrm>
            <a:off x="9509475" y="2805696"/>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Julie Catellier</a:t>
            </a:r>
          </a:p>
        </p:txBody>
      </p:sp>
      <p:sp>
        <p:nvSpPr>
          <p:cNvPr id="24" name="Flowchart: Process 23"/>
          <p:cNvSpPr/>
          <p:nvPr/>
        </p:nvSpPr>
        <p:spPr>
          <a:xfrm>
            <a:off x="2941347" y="1856874"/>
            <a:ext cx="115613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Rafiq Nelson</a:t>
            </a:r>
          </a:p>
        </p:txBody>
      </p:sp>
      <p:sp>
        <p:nvSpPr>
          <p:cNvPr id="36" name="Flowchart: Process 35"/>
          <p:cNvSpPr/>
          <p:nvPr/>
        </p:nvSpPr>
        <p:spPr>
          <a:xfrm>
            <a:off x="6881178" y="1856874"/>
            <a:ext cx="115613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Taj </a:t>
            </a:r>
            <a:r>
              <a:rPr lang="en-US" sz="1100" dirty="0" smtClean="0">
                <a:solidFill>
                  <a:schemeClr val="tx1"/>
                </a:solidFill>
              </a:rPr>
              <a:t>Wolff</a:t>
            </a:r>
            <a:endParaRPr lang="en-US" sz="1100" dirty="0">
              <a:solidFill>
                <a:schemeClr val="tx1"/>
              </a:solidFill>
            </a:endParaRPr>
          </a:p>
        </p:txBody>
      </p:sp>
      <p:sp>
        <p:nvSpPr>
          <p:cNvPr id="32" name="Flowchart: Process 31"/>
          <p:cNvSpPr/>
          <p:nvPr/>
        </p:nvSpPr>
        <p:spPr>
          <a:xfrm>
            <a:off x="5567901" y="1856874"/>
            <a:ext cx="115613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Masood Sidiqyar</a:t>
            </a:r>
          </a:p>
        </p:txBody>
      </p:sp>
      <p:sp>
        <p:nvSpPr>
          <p:cNvPr id="31" name="Flowchart: Process 30"/>
          <p:cNvSpPr/>
          <p:nvPr/>
        </p:nvSpPr>
        <p:spPr>
          <a:xfrm>
            <a:off x="4254624" y="1856874"/>
            <a:ext cx="115613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Dave Mathews</a:t>
            </a:r>
            <a:endParaRPr lang="en-US" sz="1100" dirty="0">
              <a:solidFill>
                <a:schemeClr val="tx1"/>
              </a:solidFill>
            </a:endParaRPr>
          </a:p>
        </p:txBody>
      </p:sp>
      <p:sp>
        <p:nvSpPr>
          <p:cNvPr id="20" name="Rectangle 19"/>
          <p:cNvSpPr/>
          <p:nvPr/>
        </p:nvSpPr>
        <p:spPr>
          <a:xfrm>
            <a:off x="314793" y="1843637"/>
            <a:ext cx="115613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Dane </a:t>
            </a:r>
            <a:r>
              <a:rPr lang="en-US" sz="1100" dirty="0" err="1" smtClean="0">
                <a:solidFill>
                  <a:schemeClr val="tx1"/>
                </a:solidFill>
              </a:rPr>
              <a:t>Rafn</a:t>
            </a:r>
            <a:endParaRPr lang="en-US" sz="1100" dirty="0">
              <a:solidFill>
                <a:schemeClr val="tx1"/>
              </a:solidFill>
            </a:endParaRPr>
          </a:p>
        </p:txBody>
      </p:sp>
      <p:sp>
        <p:nvSpPr>
          <p:cNvPr id="23" name="Rectangle 22"/>
          <p:cNvSpPr/>
          <p:nvPr/>
        </p:nvSpPr>
        <p:spPr>
          <a:xfrm>
            <a:off x="8194455" y="1856874"/>
            <a:ext cx="115613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John Williams</a:t>
            </a:r>
          </a:p>
        </p:txBody>
      </p:sp>
      <p:sp>
        <p:nvSpPr>
          <p:cNvPr id="72" name="Rectangle 71"/>
          <p:cNvSpPr/>
          <p:nvPr/>
        </p:nvSpPr>
        <p:spPr>
          <a:xfrm>
            <a:off x="1628070" y="1856874"/>
            <a:ext cx="115613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Tim Charlton</a:t>
            </a:r>
          </a:p>
        </p:txBody>
      </p:sp>
      <p:sp>
        <p:nvSpPr>
          <p:cNvPr id="75" name="Flowchart: Process 74"/>
          <p:cNvSpPr/>
          <p:nvPr/>
        </p:nvSpPr>
        <p:spPr>
          <a:xfrm>
            <a:off x="9507732" y="1856874"/>
            <a:ext cx="115613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Dewayne Fulton</a:t>
            </a:r>
          </a:p>
        </p:txBody>
      </p:sp>
      <p:sp>
        <p:nvSpPr>
          <p:cNvPr id="83" name="Flowchart: Process 82"/>
          <p:cNvSpPr/>
          <p:nvPr/>
        </p:nvSpPr>
        <p:spPr>
          <a:xfrm>
            <a:off x="10821007" y="1856874"/>
            <a:ext cx="115613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Rick Miniat</a:t>
            </a:r>
          </a:p>
        </p:txBody>
      </p:sp>
      <p:sp>
        <p:nvSpPr>
          <p:cNvPr id="25" name="Flowchart: Process 24"/>
          <p:cNvSpPr/>
          <p:nvPr/>
        </p:nvSpPr>
        <p:spPr>
          <a:xfrm>
            <a:off x="2941845" y="2331285"/>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Joy Adams</a:t>
            </a:r>
            <a:endParaRPr lang="en-US" sz="1100" dirty="0">
              <a:solidFill>
                <a:schemeClr val="tx1"/>
              </a:solidFill>
            </a:endParaRPr>
          </a:p>
        </p:txBody>
      </p:sp>
      <p:sp>
        <p:nvSpPr>
          <p:cNvPr id="37" name="Flowchart: Process 36"/>
          <p:cNvSpPr/>
          <p:nvPr/>
        </p:nvSpPr>
        <p:spPr>
          <a:xfrm>
            <a:off x="6882423" y="2331285"/>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Tammy Osborne</a:t>
            </a:r>
            <a:endParaRPr lang="en-US" sz="1100" dirty="0">
              <a:solidFill>
                <a:schemeClr val="tx1"/>
              </a:solidFill>
            </a:endParaRPr>
          </a:p>
        </p:txBody>
      </p:sp>
      <p:sp>
        <p:nvSpPr>
          <p:cNvPr id="33" name="Flowchart: Process 32"/>
          <p:cNvSpPr/>
          <p:nvPr/>
        </p:nvSpPr>
        <p:spPr>
          <a:xfrm>
            <a:off x="5568897" y="2331285"/>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Brian </a:t>
            </a:r>
            <a:r>
              <a:rPr lang="en-US" sz="1100" dirty="0" smtClean="0">
                <a:solidFill>
                  <a:schemeClr val="tx1"/>
                </a:solidFill>
              </a:rPr>
              <a:t>Britt</a:t>
            </a:r>
            <a:endParaRPr lang="en-US" sz="1100" dirty="0">
              <a:solidFill>
                <a:schemeClr val="tx1"/>
              </a:solidFill>
            </a:endParaRPr>
          </a:p>
        </p:txBody>
      </p:sp>
      <p:sp>
        <p:nvSpPr>
          <p:cNvPr id="28" name="Flowchart: Process 27"/>
          <p:cNvSpPr/>
          <p:nvPr/>
        </p:nvSpPr>
        <p:spPr>
          <a:xfrm>
            <a:off x="4255371" y="2331285"/>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Rick Carlton</a:t>
            </a:r>
          </a:p>
        </p:txBody>
      </p:sp>
      <p:sp>
        <p:nvSpPr>
          <p:cNvPr id="21" name="Rectangle 20"/>
          <p:cNvSpPr/>
          <p:nvPr/>
        </p:nvSpPr>
        <p:spPr>
          <a:xfrm>
            <a:off x="314793" y="2331285"/>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Patrick Hawkins</a:t>
            </a:r>
          </a:p>
        </p:txBody>
      </p:sp>
      <p:sp>
        <p:nvSpPr>
          <p:cNvPr id="70" name="Rectangle 69"/>
          <p:cNvSpPr/>
          <p:nvPr/>
        </p:nvSpPr>
        <p:spPr>
          <a:xfrm>
            <a:off x="8195949" y="2331285"/>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Jonathan Topf</a:t>
            </a:r>
          </a:p>
        </p:txBody>
      </p:sp>
      <p:sp>
        <p:nvSpPr>
          <p:cNvPr id="74" name="Rectangle 73"/>
          <p:cNvSpPr/>
          <p:nvPr/>
        </p:nvSpPr>
        <p:spPr>
          <a:xfrm>
            <a:off x="1628319" y="2331285"/>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Buzz Leffler</a:t>
            </a:r>
          </a:p>
        </p:txBody>
      </p:sp>
      <p:sp>
        <p:nvSpPr>
          <p:cNvPr id="78" name="Flowchart: Process 77"/>
          <p:cNvSpPr/>
          <p:nvPr/>
        </p:nvSpPr>
        <p:spPr>
          <a:xfrm>
            <a:off x="9509475" y="2331285"/>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Ganesh </a:t>
            </a:r>
            <a:r>
              <a:rPr lang="en-US" sz="1100" dirty="0" err="1" smtClean="0">
                <a:solidFill>
                  <a:schemeClr val="tx1"/>
                </a:solidFill>
              </a:rPr>
              <a:t>Nagarajan</a:t>
            </a:r>
            <a:endParaRPr lang="en-US" sz="1100" dirty="0">
              <a:solidFill>
                <a:schemeClr val="tx1"/>
              </a:solidFill>
            </a:endParaRPr>
          </a:p>
        </p:txBody>
      </p:sp>
      <p:sp>
        <p:nvSpPr>
          <p:cNvPr id="84" name="Flowchart: Process 83"/>
          <p:cNvSpPr/>
          <p:nvPr/>
        </p:nvSpPr>
        <p:spPr>
          <a:xfrm>
            <a:off x="10823002" y="2331285"/>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Scott Evans</a:t>
            </a:r>
          </a:p>
        </p:txBody>
      </p:sp>
      <p:sp>
        <p:nvSpPr>
          <p:cNvPr id="18" name="Rectangle 17"/>
          <p:cNvSpPr/>
          <p:nvPr/>
        </p:nvSpPr>
        <p:spPr>
          <a:xfrm>
            <a:off x="314793" y="5793028"/>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smtClean="0">
                <a:solidFill>
                  <a:schemeClr val="tx1"/>
                </a:solidFill>
              </a:rPr>
              <a:t>Heather Mitchell</a:t>
            </a:r>
            <a:endParaRPr lang="en-US" sz="1100" dirty="0">
              <a:solidFill>
                <a:schemeClr val="tx1"/>
              </a:solidFill>
            </a:endParaRPr>
          </a:p>
        </p:txBody>
      </p:sp>
      <p:sp>
        <p:nvSpPr>
          <p:cNvPr id="19" name="Flowchart: Process 18"/>
          <p:cNvSpPr/>
          <p:nvPr/>
        </p:nvSpPr>
        <p:spPr>
          <a:xfrm>
            <a:off x="4254624" y="5793028"/>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Megan Naughton</a:t>
            </a:r>
            <a:endParaRPr lang="en-US" sz="1100" dirty="0">
              <a:solidFill>
                <a:schemeClr val="tx1"/>
              </a:solidFill>
            </a:endParaRPr>
          </a:p>
        </p:txBody>
      </p:sp>
      <p:sp>
        <p:nvSpPr>
          <p:cNvPr id="56" name="Flowchart: Process 55"/>
          <p:cNvSpPr/>
          <p:nvPr/>
        </p:nvSpPr>
        <p:spPr>
          <a:xfrm>
            <a:off x="1628070" y="5793028"/>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Scott Nelsen</a:t>
            </a:r>
          </a:p>
        </p:txBody>
      </p:sp>
      <p:sp>
        <p:nvSpPr>
          <p:cNvPr id="85" name="Flowchart: Process 84"/>
          <p:cNvSpPr/>
          <p:nvPr/>
        </p:nvSpPr>
        <p:spPr>
          <a:xfrm>
            <a:off x="2941347" y="5793028"/>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Kurt Kroeger</a:t>
            </a:r>
          </a:p>
        </p:txBody>
      </p:sp>
      <p:sp>
        <p:nvSpPr>
          <p:cNvPr id="93" name="Rectangle 92"/>
          <p:cNvSpPr/>
          <p:nvPr/>
        </p:nvSpPr>
        <p:spPr>
          <a:xfrm>
            <a:off x="314793" y="1317318"/>
            <a:ext cx="11662348" cy="398616"/>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2000" b="1" dirty="0">
                <a:solidFill>
                  <a:schemeClr val="bg1"/>
                </a:solidFill>
              </a:rPr>
              <a:t>Infrastructure &amp; Operations</a:t>
            </a:r>
          </a:p>
        </p:txBody>
      </p:sp>
      <p:sp>
        <p:nvSpPr>
          <p:cNvPr id="94" name="Rectangle 93"/>
          <p:cNvSpPr/>
          <p:nvPr/>
        </p:nvSpPr>
        <p:spPr>
          <a:xfrm>
            <a:off x="314793" y="4316317"/>
            <a:ext cx="11660353" cy="398616"/>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2000" b="1" dirty="0">
                <a:solidFill>
                  <a:schemeClr val="bg1"/>
                </a:solidFill>
              </a:rPr>
              <a:t>Support </a:t>
            </a:r>
            <a:r>
              <a:rPr lang="en-US" sz="2000" b="1" dirty="0" smtClean="0">
                <a:solidFill>
                  <a:schemeClr val="bg1"/>
                </a:solidFill>
              </a:rPr>
              <a:t>&amp; Relationship </a:t>
            </a:r>
            <a:r>
              <a:rPr lang="en-US" sz="2000" b="1" dirty="0">
                <a:solidFill>
                  <a:schemeClr val="bg1"/>
                </a:solidFill>
              </a:rPr>
              <a:t>Services</a:t>
            </a:r>
          </a:p>
        </p:txBody>
      </p:sp>
      <p:sp>
        <p:nvSpPr>
          <p:cNvPr id="76" name="Rectangle 75"/>
          <p:cNvSpPr/>
          <p:nvPr/>
        </p:nvSpPr>
        <p:spPr>
          <a:xfrm>
            <a:off x="314793" y="3754519"/>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Paige Hannah</a:t>
            </a:r>
          </a:p>
        </p:txBody>
      </p:sp>
      <p:sp>
        <p:nvSpPr>
          <p:cNvPr id="39" name="Flowchart: Process 38"/>
          <p:cNvSpPr/>
          <p:nvPr/>
        </p:nvSpPr>
        <p:spPr>
          <a:xfrm>
            <a:off x="6882423"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Cheryl Graves</a:t>
            </a:r>
          </a:p>
        </p:txBody>
      </p:sp>
      <p:sp>
        <p:nvSpPr>
          <p:cNvPr id="61" name="Flowchart: Process 60"/>
          <p:cNvSpPr/>
          <p:nvPr/>
        </p:nvSpPr>
        <p:spPr>
          <a:xfrm>
            <a:off x="2941845"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Cheryl Graves</a:t>
            </a:r>
          </a:p>
        </p:txBody>
      </p:sp>
      <p:sp>
        <p:nvSpPr>
          <p:cNvPr id="62" name="Flowchart: Process 61"/>
          <p:cNvSpPr/>
          <p:nvPr/>
        </p:nvSpPr>
        <p:spPr>
          <a:xfrm>
            <a:off x="10823002"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Teal Sawicki</a:t>
            </a:r>
            <a:endParaRPr lang="en-US" sz="1100" dirty="0">
              <a:solidFill>
                <a:schemeClr val="tx1"/>
              </a:solidFill>
            </a:endParaRPr>
          </a:p>
        </p:txBody>
      </p:sp>
      <p:sp>
        <p:nvSpPr>
          <p:cNvPr id="35" name="Flowchart: Process 34"/>
          <p:cNvSpPr/>
          <p:nvPr/>
        </p:nvSpPr>
        <p:spPr>
          <a:xfrm>
            <a:off x="5568897"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Greg Curless</a:t>
            </a:r>
          </a:p>
        </p:txBody>
      </p:sp>
      <p:sp>
        <p:nvSpPr>
          <p:cNvPr id="64" name="Flowchart: Process 63"/>
          <p:cNvSpPr/>
          <p:nvPr/>
        </p:nvSpPr>
        <p:spPr>
          <a:xfrm>
            <a:off x="1628319"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Dwayne Wright</a:t>
            </a:r>
          </a:p>
        </p:txBody>
      </p:sp>
      <p:sp>
        <p:nvSpPr>
          <p:cNvPr id="30" name="Flowchart: Process 29"/>
          <p:cNvSpPr/>
          <p:nvPr/>
        </p:nvSpPr>
        <p:spPr>
          <a:xfrm>
            <a:off x="4255371"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Marcus Newman</a:t>
            </a:r>
            <a:endParaRPr lang="en-US" sz="1100" dirty="0">
              <a:solidFill>
                <a:schemeClr val="tx1"/>
              </a:solidFill>
            </a:endParaRPr>
          </a:p>
        </p:txBody>
      </p:sp>
      <p:sp>
        <p:nvSpPr>
          <p:cNvPr id="80" name="Flowchart: Process 79"/>
          <p:cNvSpPr/>
          <p:nvPr/>
        </p:nvSpPr>
        <p:spPr>
          <a:xfrm>
            <a:off x="314793"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a:solidFill>
                  <a:schemeClr val="tx1"/>
                </a:solidFill>
              </a:rPr>
              <a:t>Travis Smith</a:t>
            </a:r>
          </a:p>
        </p:txBody>
      </p:sp>
      <p:sp>
        <p:nvSpPr>
          <p:cNvPr id="65" name="Flowchart: Process 64"/>
          <p:cNvSpPr/>
          <p:nvPr/>
        </p:nvSpPr>
        <p:spPr>
          <a:xfrm>
            <a:off x="9509475" y="3280107"/>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Eric Barnes</a:t>
            </a:r>
            <a:endParaRPr lang="en-US" sz="1100" dirty="0">
              <a:solidFill>
                <a:schemeClr val="tx1"/>
              </a:solidFill>
            </a:endParaRPr>
          </a:p>
        </p:txBody>
      </p:sp>
      <p:sp>
        <p:nvSpPr>
          <p:cNvPr id="77" name="Rectangle 76"/>
          <p:cNvSpPr/>
          <p:nvPr/>
        </p:nvSpPr>
        <p:spPr>
          <a:xfrm>
            <a:off x="8195949" y="3280107"/>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a:solidFill>
                  <a:schemeClr val="tx1"/>
                </a:solidFill>
              </a:rPr>
              <a:t>Mike Harris</a:t>
            </a:r>
          </a:p>
        </p:txBody>
      </p:sp>
      <p:sp>
        <p:nvSpPr>
          <p:cNvPr id="86" name="Rectangle 85"/>
          <p:cNvSpPr/>
          <p:nvPr/>
        </p:nvSpPr>
        <p:spPr>
          <a:xfrm>
            <a:off x="9887240" y="6342431"/>
            <a:ext cx="1152144" cy="372979"/>
          </a:xfrm>
          <a:prstGeom prst="rect">
            <a:avLst/>
          </a:prstGeom>
          <a:ln/>
        </p:spPr>
        <p:style>
          <a:lnRef idx="2">
            <a:schemeClr val="accent2"/>
          </a:lnRef>
          <a:fillRef idx="1">
            <a:schemeClr val="lt1"/>
          </a:fillRef>
          <a:effectRef idx="0">
            <a:schemeClr val="accent2"/>
          </a:effectRef>
          <a:fontRef idx="minor">
            <a:schemeClr val="dk1"/>
          </a:fontRef>
        </p:style>
        <p:txBody>
          <a:bodyPr lIns="0" tIns="90000" rIns="0" bIns="90000" rtlCol="0" anchor="ctr" anchorCtr="0"/>
          <a:lstStyle/>
          <a:p>
            <a:pPr algn="ctr"/>
            <a:r>
              <a:rPr lang="en-US" sz="1100" dirty="0" err="1" smtClean="0">
                <a:solidFill>
                  <a:schemeClr val="tx1"/>
                </a:solidFill>
              </a:rPr>
              <a:t>Firescope</a:t>
            </a:r>
            <a:endParaRPr lang="en-US" sz="1100" dirty="0">
              <a:solidFill>
                <a:schemeClr val="tx1"/>
              </a:solidFill>
            </a:endParaRPr>
          </a:p>
        </p:txBody>
      </p:sp>
      <p:sp>
        <p:nvSpPr>
          <p:cNvPr id="87" name="Flowchart: Process 86"/>
          <p:cNvSpPr/>
          <p:nvPr/>
        </p:nvSpPr>
        <p:spPr>
          <a:xfrm>
            <a:off x="8573963" y="6342432"/>
            <a:ext cx="1152144" cy="372979"/>
          </a:xfrm>
          <a:prstGeom prst="flowChartProcess">
            <a:avLst/>
          </a:prstGeom>
          <a:ln/>
        </p:spPr>
        <p:style>
          <a:lnRef idx="2">
            <a:schemeClr val="accent1"/>
          </a:lnRef>
          <a:fillRef idx="1">
            <a:schemeClr val="lt1"/>
          </a:fillRef>
          <a:effectRef idx="0">
            <a:schemeClr val="accent1"/>
          </a:effectRef>
          <a:fontRef idx="minor">
            <a:schemeClr val="dk1"/>
          </a:fontRef>
        </p:style>
        <p:txBody>
          <a:bodyPr lIns="0" tIns="90000" rIns="0" bIns="90000" rtlCol="0" anchor="ctr" anchorCtr="0"/>
          <a:lstStyle/>
          <a:p>
            <a:pPr algn="ctr"/>
            <a:r>
              <a:rPr lang="en-US" sz="1100" dirty="0" smtClean="0">
                <a:solidFill>
                  <a:schemeClr val="tx1"/>
                </a:solidFill>
              </a:rPr>
              <a:t>Cherwell</a:t>
            </a:r>
            <a:endParaRPr lang="en-US" sz="1100" dirty="0">
              <a:solidFill>
                <a:schemeClr val="tx1"/>
              </a:solidFill>
            </a:endParaRPr>
          </a:p>
        </p:txBody>
      </p:sp>
      <p:sp>
        <p:nvSpPr>
          <p:cNvPr id="3" name="TextBox 2"/>
          <p:cNvSpPr txBox="1"/>
          <p:nvPr/>
        </p:nvSpPr>
        <p:spPr>
          <a:xfrm>
            <a:off x="10985913" y="6253469"/>
            <a:ext cx="214604" cy="215444"/>
          </a:xfrm>
          <a:prstGeom prst="rect">
            <a:avLst/>
          </a:prstGeom>
          <a:noFill/>
        </p:spPr>
        <p:txBody>
          <a:bodyPr wrap="square" rtlCol="0">
            <a:spAutoFit/>
          </a:bodyPr>
          <a:lstStyle/>
          <a:p>
            <a:r>
              <a:rPr lang="en-US" sz="800" dirty="0" smtClean="0"/>
              <a:t>1</a:t>
            </a:r>
            <a:endParaRPr lang="en-US" sz="800" dirty="0"/>
          </a:p>
        </p:txBody>
      </p:sp>
      <p:sp>
        <p:nvSpPr>
          <p:cNvPr id="88" name="TextBox 87"/>
          <p:cNvSpPr txBox="1"/>
          <p:nvPr/>
        </p:nvSpPr>
        <p:spPr>
          <a:xfrm>
            <a:off x="286603" y="6316626"/>
            <a:ext cx="12242042" cy="343341"/>
          </a:xfrm>
          <a:prstGeom prst="rect">
            <a:avLst/>
          </a:prstGeom>
          <a:noFill/>
        </p:spPr>
        <p:txBody>
          <a:bodyPr wrap="square" tIns="90000" bIns="90000" rtlCol="0" anchor="t">
            <a:spAutoFit/>
          </a:bodyPr>
          <a:lstStyle/>
          <a:p>
            <a:pPr marL="342900" indent="-342900">
              <a:buAutoNum type="arabicPeriod"/>
            </a:pPr>
            <a:r>
              <a:rPr lang="en-US" sz="1000" dirty="0" err="1" smtClean="0">
                <a:latin typeface="Segoe UI" panose="020B0502040204020203" pitchFamily="34" charset="0"/>
                <a:cs typeface="Segoe UI" panose="020B0502040204020203" pitchFamily="34" charset="0"/>
              </a:rPr>
              <a:t>xMatters</a:t>
            </a:r>
            <a:r>
              <a:rPr lang="en-US" sz="1000" dirty="0" smtClean="0">
                <a:latin typeface="Segoe UI" panose="020B0502040204020203" pitchFamily="34" charset="0"/>
                <a:cs typeface="Segoe UI" panose="020B0502040204020203" pitchFamily="34" charset="0"/>
              </a:rPr>
              <a:t> in Phase 2</a:t>
            </a:r>
          </a:p>
        </p:txBody>
      </p:sp>
    </p:spTree>
    <p:extLst>
      <p:ext uri="{BB962C8B-B14F-4D97-AF65-F5344CB8AC3E}">
        <p14:creationId xmlns:p14="http://schemas.microsoft.com/office/powerpoint/2010/main" val="380595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ITSM?</a:t>
            </a:r>
            <a:endParaRPr lang="en-US" dirty="0"/>
          </a:p>
        </p:txBody>
      </p:sp>
      <p:sp>
        <p:nvSpPr>
          <p:cNvPr id="8" name="Freeform 7"/>
          <p:cNvSpPr/>
          <p:nvPr/>
        </p:nvSpPr>
        <p:spPr>
          <a:xfrm>
            <a:off x="8640849" y="3297986"/>
            <a:ext cx="1256262" cy="943435"/>
          </a:xfrm>
          <a:custGeom>
            <a:avLst/>
            <a:gdLst>
              <a:gd name="connsiteX0" fmla="*/ 584294 w 2762545"/>
              <a:gd name="connsiteY0" fmla="*/ 634166 h 2043766"/>
              <a:gd name="connsiteX1" fmla="*/ 813361 w 2762545"/>
              <a:gd name="connsiteY1" fmla="*/ 634166 h 2043766"/>
              <a:gd name="connsiteX2" fmla="*/ 870629 w 2762545"/>
              <a:gd name="connsiteY2" fmla="*/ 691434 h 2043766"/>
              <a:gd name="connsiteX3" fmla="*/ 870629 w 2762545"/>
              <a:gd name="connsiteY3" fmla="*/ 1234625 h 2043766"/>
              <a:gd name="connsiteX4" fmla="*/ 813361 w 2762545"/>
              <a:gd name="connsiteY4" fmla="*/ 1291893 h 2043766"/>
              <a:gd name="connsiteX5" fmla="*/ 584294 w 2762545"/>
              <a:gd name="connsiteY5" fmla="*/ 1291893 h 2043766"/>
              <a:gd name="connsiteX6" fmla="*/ 527026 w 2762545"/>
              <a:gd name="connsiteY6" fmla="*/ 1234625 h 2043766"/>
              <a:gd name="connsiteX7" fmla="*/ 527026 w 2762545"/>
              <a:gd name="connsiteY7" fmla="*/ 691434 h 2043766"/>
              <a:gd name="connsiteX8" fmla="*/ 584294 w 2762545"/>
              <a:gd name="connsiteY8" fmla="*/ 634166 h 2043766"/>
              <a:gd name="connsiteX9" fmla="*/ 1266739 w 2762545"/>
              <a:gd name="connsiteY9" fmla="*/ 468933 h 2043766"/>
              <a:gd name="connsiteX10" fmla="*/ 1495806 w 2762545"/>
              <a:gd name="connsiteY10" fmla="*/ 468933 h 2043766"/>
              <a:gd name="connsiteX11" fmla="*/ 1553074 w 2762545"/>
              <a:gd name="connsiteY11" fmla="*/ 526201 h 2043766"/>
              <a:gd name="connsiteX12" fmla="*/ 1553074 w 2762545"/>
              <a:gd name="connsiteY12" fmla="*/ 1234625 h 2043766"/>
              <a:gd name="connsiteX13" fmla="*/ 1495806 w 2762545"/>
              <a:gd name="connsiteY13" fmla="*/ 1291893 h 2043766"/>
              <a:gd name="connsiteX14" fmla="*/ 1266739 w 2762545"/>
              <a:gd name="connsiteY14" fmla="*/ 1291893 h 2043766"/>
              <a:gd name="connsiteX15" fmla="*/ 1209471 w 2762545"/>
              <a:gd name="connsiteY15" fmla="*/ 1234625 h 2043766"/>
              <a:gd name="connsiteX16" fmla="*/ 1209471 w 2762545"/>
              <a:gd name="connsiteY16" fmla="*/ 526201 h 2043766"/>
              <a:gd name="connsiteX17" fmla="*/ 1266739 w 2762545"/>
              <a:gd name="connsiteY17" fmla="*/ 468933 h 2043766"/>
              <a:gd name="connsiteX18" fmla="*/ 1949183 w 2762545"/>
              <a:gd name="connsiteY18" fmla="*/ 286053 h 2043766"/>
              <a:gd name="connsiteX19" fmla="*/ 2178250 w 2762545"/>
              <a:gd name="connsiteY19" fmla="*/ 286053 h 2043766"/>
              <a:gd name="connsiteX20" fmla="*/ 2235518 w 2762545"/>
              <a:gd name="connsiteY20" fmla="*/ 343321 h 2043766"/>
              <a:gd name="connsiteX21" fmla="*/ 2235518 w 2762545"/>
              <a:gd name="connsiteY21" fmla="*/ 1234625 h 2043766"/>
              <a:gd name="connsiteX22" fmla="*/ 2178250 w 2762545"/>
              <a:gd name="connsiteY22" fmla="*/ 1291893 h 2043766"/>
              <a:gd name="connsiteX23" fmla="*/ 1949183 w 2762545"/>
              <a:gd name="connsiteY23" fmla="*/ 1291893 h 2043766"/>
              <a:gd name="connsiteX24" fmla="*/ 1891915 w 2762545"/>
              <a:gd name="connsiteY24" fmla="*/ 1234625 h 2043766"/>
              <a:gd name="connsiteX25" fmla="*/ 1891915 w 2762545"/>
              <a:gd name="connsiteY25" fmla="*/ 343321 h 2043766"/>
              <a:gd name="connsiteX26" fmla="*/ 1949183 w 2762545"/>
              <a:gd name="connsiteY26" fmla="*/ 286053 h 2043766"/>
              <a:gd name="connsiteX27" fmla="*/ 350490 w 2762545"/>
              <a:gd name="connsiteY27" fmla="*/ 136128 h 2043766"/>
              <a:gd name="connsiteX28" fmla="*/ 129831 w 2762545"/>
              <a:gd name="connsiteY28" fmla="*/ 356787 h 2043766"/>
              <a:gd name="connsiteX29" fmla="*/ 129831 w 2762545"/>
              <a:gd name="connsiteY29" fmla="*/ 1239396 h 2043766"/>
              <a:gd name="connsiteX30" fmla="*/ 350490 w 2762545"/>
              <a:gd name="connsiteY30" fmla="*/ 1460055 h 2043766"/>
              <a:gd name="connsiteX31" fmla="*/ 2429652 w 2762545"/>
              <a:gd name="connsiteY31" fmla="*/ 1460055 h 2043766"/>
              <a:gd name="connsiteX32" fmla="*/ 2650310 w 2762545"/>
              <a:gd name="connsiteY32" fmla="*/ 1239396 h 2043766"/>
              <a:gd name="connsiteX33" fmla="*/ 2650310 w 2762545"/>
              <a:gd name="connsiteY33" fmla="*/ 356787 h 2043766"/>
              <a:gd name="connsiteX34" fmla="*/ 2429652 w 2762545"/>
              <a:gd name="connsiteY34" fmla="*/ 136128 h 2043766"/>
              <a:gd name="connsiteX35" fmla="*/ 266035 w 2762545"/>
              <a:gd name="connsiteY35" fmla="*/ 0 h 2043766"/>
              <a:gd name="connsiteX36" fmla="*/ 2496510 w 2762545"/>
              <a:gd name="connsiteY36" fmla="*/ 0 h 2043766"/>
              <a:gd name="connsiteX37" fmla="*/ 2762545 w 2762545"/>
              <a:gd name="connsiteY37" fmla="*/ 266035 h 2043766"/>
              <a:gd name="connsiteX38" fmla="*/ 2762545 w 2762545"/>
              <a:gd name="connsiteY38" fmla="*/ 1330148 h 2043766"/>
              <a:gd name="connsiteX39" fmla="*/ 2496510 w 2762545"/>
              <a:gd name="connsiteY39" fmla="*/ 1596184 h 2043766"/>
              <a:gd name="connsiteX40" fmla="*/ 1785432 w 2762545"/>
              <a:gd name="connsiteY40" fmla="*/ 1596184 h 2043766"/>
              <a:gd name="connsiteX41" fmla="*/ 1785432 w 2762545"/>
              <a:gd name="connsiteY41" fmla="*/ 1756679 h 2043766"/>
              <a:gd name="connsiteX42" fmla="*/ 2191084 w 2762545"/>
              <a:gd name="connsiteY42" fmla="*/ 1756679 h 2043766"/>
              <a:gd name="connsiteX43" fmla="*/ 2238933 w 2762545"/>
              <a:gd name="connsiteY43" fmla="*/ 1804528 h 2043766"/>
              <a:gd name="connsiteX44" fmla="*/ 2238933 w 2762545"/>
              <a:gd name="connsiteY44" fmla="*/ 1995917 h 2043766"/>
              <a:gd name="connsiteX45" fmla="*/ 2191084 w 2762545"/>
              <a:gd name="connsiteY45" fmla="*/ 2043766 h 2043766"/>
              <a:gd name="connsiteX46" fmla="*/ 571459 w 2762545"/>
              <a:gd name="connsiteY46" fmla="*/ 2043766 h 2043766"/>
              <a:gd name="connsiteX47" fmla="*/ 523610 w 2762545"/>
              <a:gd name="connsiteY47" fmla="*/ 1995917 h 2043766"/>
              <a:gd name="connsiteX48" fmla="*/ 523610 w 2762545"/>
              <a:gd name="connsiteY48" fmla="*/ 1804528 h 2043766"/>
              <a:gd name="connsiteX49" fmla="*/ 571459 w 2762545"/>
              <a:gd name="connsiteY49" fmla="*/ 1756679 h 2043766"/>
              <a:gd name="connsiteX50" fmla="*/ 985222 w 2762545"/>
              <a:gd name="connsiteY50" fmla="*/ 1756679 h 2043766"/>
              <a:gd name="connsiteX51" fmla="*/ 985222 w 2762545"/>
              <a:gd name="connsiteY51" fmla="*/ 1596184 h 2043766"/>
              <a:gd name="connsiteX52" fmla="*/ 266035 w 2762545"/>
              <a:gd name="connsiteY52" fmla="*/ 1596184 h 2043766"/>
              <a:gd name="connsiteX53" fmla="*/ 0 w 2762545"/>
              <a:gd name="connsiteY53" fmla="*/ 1330148 h 2043766"/>
              <a:gd name="connsiteX54" fmla="*/ 0 w 2762545"/>
              <a:gd name="connsiteY54" fmla="*/ 266035 h 2043766"/>
              <a:gd name="connsiteX55" fmla="*/ 266035 w 2762545"/>
              <a:gd name="connsiteY55" fmla="*/ 0 h 20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62545" h="2043766">
                <a:moveTo>
                  <a:pt x="584294" y="634166"/>
                </a:moveTo>
                <a:lnTo>
                  <a:pt x="813361" y="634166"/>
                </a:lnTo>
                <a:cubicBezTo>
                  <a:pt x="844989" y="634166"/>
                  <a:pt x="870629" y="659806"/>
                  <a:pt x="870629" y="691434"/>
                </a:cubicBezTo>
                <a:lnTo>
                  <a:pt x="870629" y="1234625"/>
                </a:lnTo>
                <a:cubicBezTo>
                  <a:pt x="870629" y="1266253"/>
                  <a:pt x="844989" y="1291893"/>
                  <a:pt x="813361" y="1291893"/>
                </a:cubicBezTo>
                <a:lnTo>
                  <a:pt x="584294" y="1291893"/>
                </a:lnTo>
                <a:cubicBezTo>
                  <a:pt x="552666" y="1291893"/>
                  <a:pt x="527026" y="1266253"/>
                  <a:pt x="527026" y="1234625"/>
                </a:cubicBezTo>
                <a:lnTo>
                  <a:pt x="527026" y="691434"/>
                </a:lnTo>
                <a:cubicBezTo>
                  <a:pt x="527026" y="659806"/>
                  <a:pt x="552666" y="634166"/>
                  <a:pt x="584294" y="634166"/>
                </a:cubicBezTo>
                <a:close/>
                <a:moveTo>
                  <a:pt x="1266739" y="468933"/>
                </a:moveTo>
                <a:lnTo>
                  <a:pt x="1495806" y="468933"/>
                </a:lnTo>
                <a:cubicBezTo>
                  <a:pt x="1527434" y="468933"/>
                  <a:pt x="1553074" y="494573"/>
                  <a:pt x="1553074" y="526201"/>
                </a:cubicBezTo>
                <a:lnTo>
                  <a:pt x="1553074" y="1234625"/>
                </a:lnTo>
                <a:cubicBezTo>
                  <a:pt x="1553074" y="1266253"/>
                  <a:pt x="1527434" y="1291893"/>
                  <a:pt x="1495806" y="1291893"/>
                </a:cubicBezTo>
                <a:lnTo>
                  <a:pt x="1266739" y="1291893"/>
                </a:lnTo>
                <a:cubicBezTo>
                  <a:pt x="1235111" y="1291893"/>
                  <a:pt x="1209471" y="1266253"/>
                  <a:pt x="1209471" y="1234625"/>
                </a:cubicBezTo>
                <a:lnTo>
                  <a:pt x="1209471" y="526201"/>
                </a:lnTo>
                <a:cubicBezTo>
                  <a:pt x="1209471" y="494573"/>
                  <a:pt x="1235111" y="468933"/>
                  <a:pt x="1266739" y="468933"/>
                </a:cubicBezTo>
                <a:close/>
                <a:moveTo>
                  <a:pt x="1949183" y="286053"/>
                </a:moveTo>
                <a:lnTo>
                  <a:pt x="2178250" y="286053"/>
                </a:lnTo>
                <a:cubicBezTo>
                  <a:pt x="2209878" y="286053"/>
                  <a:pt x="2235518" y="311693"/>
                  <a:pt x="2235518" y="343321"/>
                </a:cubicBezTo>
                <a:lnTo>
                  <a:pt x="2235518" y="1234625"/>
                </a:lnTo>
                <a:cubicBezTo>
                  <a:pt x="2235518" y="1266253"/>
                  <a:pt x="2209878" y="1291893"/>
                  <a:pt x="2178250" y="1291893"/>
                </a:cubicBezTo>
                <a:lnTo>
                  <a:pt x="1949183" y="1291893"/>
                </a:lnTo>
                <a:cubicBezTo>
                  <a:pt x="1917555" y="1291893"/>
                  <a:pt x="1891915" y="1266253"/>
                  <a:pt x="1891915" y="1234625"/>
                </a:cubicBezTo>
                <a:lnTo>
                  <a:pt x="1891915" y="343321"/>
                </a:lnTo>
                <a:cubicBezTo>
                  <a:pt x="1891915" y="311693"/>
                  <a:pt x="1917555" y="286053"/>
                  <a:pt x="1949183" y="286053"/>
                </a:cubicBezTo>
                <a:close/>
                <a:moveTo>
                  <a:pt x="350490" y="136128"/>
                </a:moveTo>
                <a:cubicBezTo>
                  <a:pt x="228624" y="136128"/>
                  <a:pt x="129831" y="234920"/>
                  <a:pt x="129831" y="356787"/>
                </a:cubicBezTo>
                <a:lnTo>
                  <a:pt x="129831" y="1239396"/>
                </a:lnTo>
                <a:cubicBezTo>
                  <a:pt x="129831" y="1361262"/>
                  <a:pt x="228624" y="1460055"/>
                  <a:pt x="350490" y="1460055"/>
                </a:cubicBezTo>
                <a:lnTo>
                  <a:pt x="2429652" y="1460055"/>
                </a:lnTo>
                <a:cubicBezTo>
                  <a:pt x="2551518" y="1460055"/>
                  <a:pt x="2650310" y="1361262"/>
                  <a:pt x="2650310" y="1239396"/>
                </a:cubicBezTo>
                <a:lnTo>
                  <a:pt x="2650310" y="356787"/>
                </a:lnTo>
                <a:cubicBezTo>
                  <a:pt x="2650310" y="234920"/>
                  <a:pt x="2551518" y="136128"/>
                  <a:pt x="2429652" y="136128"/>
                </a:cubicBezTo>
                <a:close/>
                <a:moveTo>
                  <a:pt x="266035" y="0"/>
                </a:moveTo>
                <a:lnTo>
                  <a:pt x="2496510" y="0"/>
                </a:lnTo>
                <a:cubicBezTo>
                  <a:pt x="2643437" y="0"/>
                  <a:pt x="2762545" y="119107"/>
                  <a:pt x="2762545" y="266035"/>
                </a:cubicBezTo>
                <a:lnTo>
                  <a:pt x="2762545" y="1330148"/>
                </a:lnTo>
                <a:cubicBezTo>
                  <a:pt x="2762545" y="1477076"/>
                  <a:pt x="2643437" y="1596184"/>
                  <a:pt x="2496510" y="1596184"/>
                </a:cubicBezTo>
                <a:lnTo>
                  <a:pt x="1785432" y="1596184"/>
                </a:lnTo>
                <a:lnTo>
                  <a:pt x="1785432" y="1756679"/>
                </a:lnTo>
                <a:lnTo>
                  <a:pt x="2191084" y="1756679"/>
                </a:lnTo>
                <a:cubicBezTo>
                  <a:pt x="2217510" y="1756679"/>
                  <a:pt x="2238933" y="1778102"/>
                  <a:pt x="2238933" y="1804528"/>
                </a:cubicBezTo>
                <a:lnTo>
                  <a:pt x="2238933" y="1995917"/>
                </a:lnTo>
                <a:cubicBezTo>
                  <a:pt x="2238933" y="2022343"/>
                  <a:pt x="2217510" y="2043766"/>
                  <a:pt x="2191084" y="2043766"/>
                </a:cubicBezTo>
                <a:lnTo>
                  <a:pt x="571459" y="2043766"/>
                </a:lnTo>
                <a:cubicBezTo>
                  <a:pt x="545032" y="2043766"/>
                  <a:pt x="523610" y="2022343"/>
                  <a:pt x="523610" y="1995917"/>
                </a:cubicBezTo>
                <a:lnTo>
                  <a:pt x="523610" y="1804528"/>
                </a:lnTo>
                <a:cubicBezTo>
                  <a:pt x="523610" y="1778102"/>
                  <a:pt x="545032" y="1756679"/>
                  <a:pt x="571459" y="1756679"/>
                </a:cubicBezTo>
                <a:lnTo>
                  <a:pt x="985222" y="1756679"/>
                </a:lnTo>
                <a:lnTo>
                  <a:pt x="985222" y="1596184"/>
                </a:lnTo>
                <a:lnTo>
                  <a:pt x="266035" y="1596184"/>
                </a:lnTo>
                <a:cubicBezTo>
                  <a:pt x="119108" y="1596184"/>
                  <a:pt x="0" y="1477076"/>
                  <a:pt x="0" y="1330148"/>
                </a:cubicBezTo>
                <a:lnTo>
                  <a:pt x="0" y="266035"/>
                </a:lnTo>
                <a:cubicBezTo>
                  <a:pt x="0" y="119107"/>
                  <a:pt x="119108" y="0"/>
                  <a:pt x="26603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reeform 8"/>
          <p:cNvSpPr/>
          <p:nvPr/>
        </p:nvSpPr>
        <p:spPr>
          <a:xfrm rot="16200000">
            <a:off x="5692212" y="3106360"/>
            <a:ext cx="1225033" cy="1326682"/>
          </a:xfrm>
          <a:custGeom>
            <a:avLst/>
            <a:gdLst>
              <a:gd name="connsiteX0" fmla="*/ 1700353 w 2624223"/>
              <a:gd name="connsiteY0" fmla="*/ 1581947 h 2884889"/>
              <a:gd name="connsiteX1" fmla="*/ 1307678 w 2624223"/>
              <a:gd name="connsiteY1" fmla="*/ 1189271 h 2884889"/>
              <a:gd name="connsiteX2" fmla="*/ 915002 w 2624223"/>
              <a:gd name="connsiteY2" fmla="*/ 1581947 h 2884889"/>
              <a:gd name="connsiteX3" fmla="*/ 1307678 w 2624223"/>
              <a:gd name="connsiteY3" fmla="*/ 1974623 h 2884889"/>
              <a:gd name="connsiteX4" fmla="*/ 1700353 w 2624223"/>
              <a:gd name="connsiteY4" fmla="*/ 1581947 h 2884889"/>
              <a:gd name="connsiteX5" fmla="*/ 2052879 w 2624223"/>
              <a:gd name="connsiteY5" fmla="*/ 1487809 h 2884889"/>
              <a:gd name="connsiteX6" fmla="*/ 2052879 w 2624223"/>
              <a:gd name="connsiteY6" fmla="*/ 1676084 h 2884889"/>
              <a:gd name="connsiteX7" fmla="*/ 1809829 w 2624223"/>
              <a:gd name="connsiteY7" fmla="*/ 1736846 h 2884889"/>
              <a:gd name="connsiteX8" fmla="*/ 1809483 w 2624223"/>
              <a:gd name="connsiteY8" fmla="*/ 1738192 h 2884889"/>
              <a:gd name="connsiteX9" fmla="*/ 1778491 w 2624223"/>
              <a:gd name="connsiteY9" fmla="*/ 1815464 h 2884889"/>
              <a:gd name="connsiteX10" fmla="*/ 1774593 w 2624223"/>
              <a:gd name="connsiteY10" fmla="*/ 1821970 h 2884889"/>
              <a:gd name="connsiteX11" fmla="*/ 1906108 w 2624223"/>
              <a:gd name="connsiteY11" fmla="*/ 2035899 h 2884889"/>
              <a:gd name="connsiteX12" fmla="*/ 1774421 w 2624223"/>
              <a:gd name="connsiteY12" fmla="*/ 2170457 h 2884889"/>
              <a:gd name="connsiteX13" fmla="*/ 1557784 w 2624223"/>
              <a:gd name="connsiteY13" fmla="*/ 2043631 h 2884889"/>
              <a:gd name="connsiteX14" fmla="*/ 1552524 w 2624223"/>
              <a:gd name="connsiteY14" fmla="*/ 2046958 h 2884889"/>
              <a:gd name="connsiteX15" fmla="*/ 1495855 w 2624223"/>
              <a:gd name="connsiteY15" fmla="*/ 2072672 h 2884889"/>
              <a:gd name="connsiteX16" fmla="*/ 1462075 w 2624223"/>
              <a:gd name="connsiteY16" fmla="*/ 2083344 h 2884889"/>
              <a:gd name="connsiteX17" fmla="*/ 1401816 w 2624223"/>
              <a:gd name="connsiteY17" fmla="*/ 2324381 h 2884889"/>
              <a:gd name="connsiteX18" fmla="*/ 1213541 w 2624223"/>
              <a:gd name="connsiteY18" fmla="*/ 2324381 h 2884889"/>
              <a:gd name="connsiteX19" fmla="*/ 1153282 w 2624223"/>
              <a:gd name="connsiteY19" fmla="*/ 2083344 h 2884889"/>
              <a:gd name="connsiteX20" fmla="*/ 1119502 w 2624223"/>
              <a:gd name="connsiteY20" fmla="*/ 2072672 h 2884889"/>
              <a:gd name="connsiteX21" fmla="*/ 1062833 w 2624223"/>
              <a:gd name="connsiteY21" fmla="*/ 2046958 h 2884889"/>
              <a:gd name="connsiteX22" fmla="*/ 1052100 w 2624223"/>
              <a:gd name="connsiteY22" fmla="*/ 2040170 h 2884889"/>
              <a:gd name="connsiteX23" fmla="*/ 837943 w 2624223"/>
              <a:gd name="connsiteY23" fmla="*/ 2163574 h 2884889"/>
              <a:gd name="connsiteX24" fmla="*/ 707185 w 2624223"/>
              <a:gd name="connsiteY24" fmla="*/ 2028113 h 2884889"/>
              <a:gd name="connsiteX25" fmla="*/ 838370 w 2624223"/>
              <a:gd name="connsiteY25" fmla="*/ 1817975 h 2884889"/>
              <a:gd name="connsiteX26" fmla="*/ 836865 w 2624223"/>
              <a:gd name="connsiteY26" fmla="*/ 1815464 h 2884889"/>
              <a:gd name="connsiteX27" fmla="*/ 805874 w 2624223"/>
              <a:gd name="connsiteY27" fmla="*/ 1738192 h 2884889"/>
              <a:gd name="connsiteX28" fmla="*/ 805528 w 2624223"/>
              <a:gd name="connsiteY28" fmla="*/ 1736846 h 2884889"/>
              <a:gd name="connsiteX29" fmla="*/ 562477 w 2624223"/>
              <a:gd name="connsiteY29" fmla="*/ 1676084 h 2884889"/>
              <a:gd name="connsiteX30" fmla="*/ 562477 w 2624223"/>
              <a:gd name="connsiteY30" fmla="*/ 1487809 h 2884889"/>
              <a:gd name="connsiteX31" fmla="*/ 805881 w 2624223"/>
              <a:gd name="connsiteY31" fmla="*/ 1426958 h 2884889"/>
              <a:gd name="connsiteX32" fmla="*/ 809859 w 2624223"/>
              <a:gd name="connsiteY32" fmla="*/ 1413427 h 2884889"/>
              <a:gd name="connsiteX33" fmla="*/ 833375 w 2624223"/>
              <a:gd name="connsiteY33" fmla="*/ 1355589 h 2884889"/>
              <a:gd name="connsiteX34" fmla="*/ 840848 w 2624223"/>
              <a:gd name="connsiteY34" fmla="*/ 1342074 h 2884889"/>
              <a:gd name="connsiteX35" fmla="*/ 709248 w 2624223"/>
              <a:gd name="connsiteY35" fmla="*/ 1128006 h 2884889"/>
              <a:gd name="connsiteX36" fmla="*/ 840935 w 2624223"/>
              <a:gd name="connsiteY36" fmla="*/ 993449 h 2884889"/>
              <a:gd name="connsiteX37" fmla="*/ 1057964 w 2624223"/>
              <a:gd name="connsiteY37" fmla="*/ 1120504 h 2884889"/>
              <a:gd name="connsiteX38" fmla="*/ 1092902 w 2624223"/>
              <a:gd name="connsiteY38" fmla="*/ 1102279 h 2884889"/>
              <a:gd name="connsiteX39" fmla="*/ 1151433 w 2624223"/>
              <a:gd name="connsiteY39" fmla="*/ 1080142 h 2884889"/>
              <a:gd name="connsiteX40" fmla="*/ 1152040 w 2624223"/>
              <a:gd name="connsiteY40" fmla="*/ 1079986 h 2884889"/>
              <a:gd name="connsiteX41" fmla="*/ 1213541 w 2624223"/>
              <a:gd name="connsiteY41" fmla="*/ 833979 h 2884889"/>
              <a:gd name="connsiteX42" fmla="*/ 1401816 w 2624223"/>
              <a:gd name="connsiteY42" fmla="*/ 833979 h 2884889"/>
              <a:gd name="connsiteX43" fmla="*/ 1463318 w 2624223"/>
              <a:gd name="connsiteY43" fmla="*/ 1079986 h 2884889"/>
              <a:gd name="connsiteX44" fmla="*/ 1463924 w 2624223"/>
              <a:gd name="connsiteY44" fmla="*/ 1080142 h 2884889"/>
              <a:gd name="connsiteX45" fmla="*/ 1522454 w 2624223"/>
              <a:gd name="connsiteY45" fmla="*/ 1102279 h 2884889"/>
              <a:gd name="connsiteX46" fmla="*/ 1557848 w 2624223"/>
              <a:gd name="connsiteY46" fmla="*/ 1120742 h 2884889"/>
              <a:gd name="connsiteX47" fmla="*/ 1779506 w 2624223"/>
              <a:gd name="connsiteY47" fmla="*/ 993016 h 2884889"/>
              <a:gd name="connsiteX48" fmla="*/ 1910264 w 2624223"/>
              <a:gd name="connsiteY48" fmla="*/ 1128477 h 2884889"/>
              <a:gd name="connsiteX49" fmla="*/ 1775641 w 2624223"/>
              <a:gd name="connsiteY49" fmla="*/ 1344122 h 2884889"/>
              <a:gd name="connsiteX50" fmla="*/ 1781982 w 2624223"/>
              <a:gd name="connsiteY50" fmla="*/ 1355589 h 2884889"/>
              <a:gd name="connsiteX51" fmla="*/ 1805498 w 2624223"/>
              <a:gd name="connsiteY51" fmla="*/ 1413427 h 2884889"/>
              <a:gd name="connsiteX52" fmla="*/ 1809476 w 2624223"/>
              <a:gd name="connsiteY52" fmla="*/ 1426958 h 2884889"/>
              <a:gd name="connsiteX53" fmla="*/ 2624223 w 2624223"/>
              <a:gd name="connsiteY53" fmla="*/ 1659172 h 2884889"/>
              <a:gd name="connsiteX54" fmla="*/ 2621913 w 2624223"/>
              <a:gd name="connsiteY54" fmla="*/ 1704925 h 2884889"/>
              <a:gd name="connsiteX55" fmla="*/ 1314349 w 2624223"/>
              <a:gd name="connsiteY55" fmla="*/ 2884889 h 2884889"/>
              <a:gd name="connsiteX56" fmla="*/ 0 w 2624223"/>
              <a:gd name="connsiteY56" fmla="*/ 1570541 h 2884889"/>
              <a:gd name="connsiteX57" fmla="*/ 1314350 w 2624223"/>
              <a:gd name="connsiteY57" fmla="*/ 256190 h 2884889"/>
              <a:gd name="connsiteX58" fmla="*/ 1514511 w 2624223"/>
              <a:gd name="connsiteY58" fmla="*/ 271335 h 2884889"/>
              <a:gd name="connsiteX59" fmla="*/ 1603920 w 2624223"/>
              <a:gd name="connsiteY59" fmla="*/ 288457 h 2884889"/>
              <a:gd name="connsiteX60" fmla="*/ 1712166 w 2624223"/>
              <a:gd name="connsiteY60" fmla="*/ 0 h 2884889"/>
              <a:gd name="connsiteX61" fmla="*/ 2225127 w 2624223"/>
              <a:gd name="connsiteY61" fmla="*/ 626332 h 2884889"/>
              <a:gd name="connsiteX62" fmla="*/ 1426754 w 2624223"/>
              <a:gd name="connsiteY62" fmla="*/ 760573 h 2884889"/>
              <a:gd name="connsiteX63" fmla="*/ 1527761 w 2624223"/>
              <a:gd name="connsiteY63" fmla="*/ 491407 h 2884889"/>
              <a:gd name="connsiteX64" fmla="*/ 1426840 w 2624223"/>
              <a:gd name="connsiteY64" fmla="*/ 476005 h 2884889"/>
              <a:gd name="connsiteX65" fmla="*/ 1314350 w 2624223"/>
              <a:gd name="connsiteY65" fmla="*/ 470325 h 2884889"/>
              <a:gd name="connsiteX66" fmla="*/ 214134 w 2624223"/>
              <a:gd name="connsiteY66" fmla="*/ 1570541 h 2884889"/>
              <a:gd name="connsiteX67" fmla="*/ 1314350 w 2624223"/>
              <a:gd name="connsiteY67" fmla="*/ 2670756 h 2884889"/>
              <a:gd name="connsiteX68" fmla="*/ 2408885 w 2624223"/>
              <a:gd name="connsiteY68" fmla="*/ 1683031 h 2884889"/>
              <a:gd name="connsiteX69" fmla="*/ 2412464 w 2624223"/>
              <a:gd name="connsiteY69" fmla="*/ 1612145 h 2884889"/>
              <a:gd name="connsiteX70" fmla="*/ 2428786 w 2624223"/>
              <a:gd name="connsiteY70" fmla="*/ 1601140 h 2884889"/>
              <a:gd name="connsiteX71" fmla="*/ 2492707 w 2624223"/>
              <a:gd name="connsiteY71" fmla="*/ 1588235 h 2884889"/>
              <a:gd name="connsiteX72" fmla="*/ 2608826 w 2624223"/>
              <a:gd name="connsiteY72" fmla="*/ 1636334 h 288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24223" h="2884889">
                <a:moveTo>
                  <a:pt x="1700353" y="1581947"/>
                </a:moveTo>
                <a:cubicBezTo>
                  <a:pt x="1700353" y="1365078"/>
                  <a:pt x="1524547" y="1189271"/>
                  <a:pt x="1307678" y="1189271"/>
                </a:cubicBezTo>
                <a:cubicBezTo>
                  <a:pt x="1090809" y="1189271"/>
                  <a:pt x="915002" y="1365078"/>
                  <a:pt x="915002" y="1581947"/>
                </a:cubicBezTo>
                <a:cubicBezTo>
                  <a:pt x="915002" y="1798816"/>
                  <a:pt x="1090809" y="1974623"/>
                  <a:pt x="1307678" y="1974623"/>
                </a:cubicBezTo>
                <a:cubicBezTo>
                  <a:pt x="1524547" y="1974623"/>
                  <a:pt x="1700353" y="1798816"/>
                  <a:pt x="1700353" y="1581947"/>
                </a:cubicBezTo>
                <a:close/>
                <a:moveTo>
                  <a:pt x="2052879" y="1487809"/>
                </a:moveTo>
                <a:lnTo>
                  <a:pt x="2052879" y="1676084"/>
                </a:lnTo>
                <a:lnTo>
                  <a:pt x="1809829" y="1736846"/>
                </a:lnTo>
                <a:lnTo>
                  <a:pt x="1809483" y="1738192"/>
                </a:lnTo>
                <a:cubicBezTo>
                  <a:pt x="1801167" y="1764928"/>
                  <a:pt x="1790774" y="1790748"/>
                  <a:pt x="1778491" y="1815464"/>
                </a:cubicBezTo>
                <a:lnTo>
                  <a:pt x="1774593" y="1821970"/>
                </a:lnTo>
                <a:lnTo>
                  <a:pt x="1906108" y="2035899"/>
                </a:lnTo>
                <a:lnTo>
                  <a:pt x="1774421" y="2170457"/>
                </a:lnTo>
                <a:lnTo>
                  <a:pt x="1557784" y="2043631"/>
                </a:lnTo>
                <a:lnTo>
                  <a:pt x="1552524" y="2046958"/>
                </a:lnTo>
                <a:cubicBezTo>
                  <a:pt x="1534245" y="2056602"/>
                  <a:pt x="1515329" y="2065200"/>
                  <a:pt x="1495855" y="2072672"/>
                </a:cubicBezTo>
                <a:lnTo>
                  <a:pt x="1462075" y="2083344"/>
                </a:lnTo>
                <a:lnTo>
                  <a:pt x="1401816" y="2324381"/>
                </a:lnTo>
                <a:lnTo>
                  <a:pt x="1213541" y="2324381"/>
                </a:lnTo>
                <a:lnTo>
                  <a:pt x="1153282" y="2083344"/>
                </a:lnTo>
                <a:lnTo>
                  <a:pt x="1119502" y="2072672"/>
                </a:lnTo>
                <a:cubicBezTo>
                  <a:pt x="1100027" y="2065200"/>
                  <a:pt x="1081111" y="2056602"/>
                  <a:pt x="1062833" y="2046958"/>
                </a:cubicBezTo>
                <a:lnTo>
                  <a:pt x="1052100" y="2040170"/>
                </a:lnTo>
                <a:lnTo>
                  <a:pt x="837943" y="2163574"/>
                </a:lnTo>
                <a:lnTo>
                  <a:pt x="707185" y="2028113"/>
                </a:lnTo>
                <a:lnTo>
                  <a:pt x="838370" y="1817975"/>
                </a:lnTo>
                <a:lnTo>
                  <a:pt x="836865" y="1815464"/>
                </a:lnTo>
                <a:cubicBezTo>
                  <a:pt x="824583" y="1790748"/>
                  <a:pt x="814190" y="1764928"/>
                  <a:pt x="805874" y="1738192"/>
                </a:cubicBezTo>
                <a:lnTo>
                  <a:pt x="805528" y="1736846"/>
                </a:lnTo>
                <a:lnTo>
                  <a:pt x="562477" y="1676084"/>
                </a:lnTo>
                <a:lnTo>
                  <a:pt x="562477" y="1487809"/>
                </a:lnTo>
                <a:lnTo>
                  <a:pt x="805881" y="1426958"/>
                </a:lnTo>
                <a:lnTo>
                  <a:pt x="809859" y="1413427"/>
                </a:lnTo>
                <a:cubicBezTo>
                  <a:pt x="816572" y="1393590"/>
                  <a:pt x="824437" y="1374284"/>
                  <a:pt x="833375" y="1355589"/>
                </a:cubicBezTo>
                <a:lnTo>
                  <a:pt x="840848" y="1342074"/>
                </a:lnTo>
                <a:lnTo>
                  <a:pt x="709248" y="1128006"/>
                </a:lnTo>
                <a:lnTo>
                  <a:pt x="840935" y="993449"/>
                </a:lnTo>
                <a:lnTo>
                  <a:pt x="1057964" y="1120504"/>
                </a:lnTo>
                <a:lnTo>
                  <a:pt x="1092902" y="1102279"/>
                </a:lnTo>
                <a:cubicBezTo>
                  <a:pt x="1111844" y="1093784"/>
                  <a:pt x="1131381" y="1086379"/>
                  <a:pt x="1151433" y="1080142"/>
                </a:cubicBezTo>
                <a:lnTo>
                  <a:pt x="1152040" y="1079986"/>
                </a:lnTo>
                <a:lnTo>
                  <a:pt x="1213541" y="833979"/>
                </a:lnTo>
                <a:lnTo>
                  <a:pt x="1401816" y="833979"/>
                </a:lnTo>
                <a:lnTo>
                  <a:pt x="1463318" y="1079986"/>
                </a:lnTo>
                <a:lnTo>
                  <a:pt x="1463924" y="1080142"/>
                </a:lnTo>
                <a:cubicBezTo>
                  <a:pt x="1483976" y="1086379"/>
                  <a:pt x="1503512" y="1093784"/>
                  <a:pt x="1522454" y="1102279"/>
                </a:cubicBezTo>
                <a:lnTo>
                  <a:pt x="1557848" y="1120742"/>
                </a:lnTo>
                <a:lnTo>
                  <a:pt x="1779506" y="993016"/>
                </a:lnTo>
                <a:lnTo>
                  <a:pt x="1910264" y="1128477"/>
                </a:lnTo>
                <a:lnTo>
                  <a:pt x="1775641" y="1344122"/>
                </a:lnTo>
                <a:lnTo>
                  <a:pt x="1781982" y="1355589"/>
                </a:lnTo>
                <a:cubicBezTo>
                  <a:pt x="1790920" y="1374284"/>
                  <a:pt x="1798785" y="1393590"/>
                  <a:pt x="1805498" y="1413427"/>
                </a:cubicBezTo>
                <a:lnTo>
                  <a:pt x="1809476" y="1426958"/>
                </a:lnTo>
                <a:close/>
                <a:moveTo>
                  <a:pt x="2624223" y="1659172"/>
                </a:moveTo>
                <a:lnTo>
                  <a:pt x="2621913" y="1704925"/>
                </a:lnTo>
                <a:cubicBezTo>
                  <a:pt x="2554606" y="2367693"/>
                  <a:pt x="1994876" y="2884890"/>
                  <a:pt x="1314349" y="2884889"/>
                </a:cubicBezTo>
                <a:cubicBezTo>
                  <a:pt x="588455" y="2884889"/>
                  <a:pt x="0" y="2296435"/>
                  <a:pt x="0" y="1570541"/>
                </a:cubicBezTo>
                <a:cubicBezTo>
                  <a:pt x="1" y="844646"/>
                  <a:pt x="588455" y="256190"/>
                  <a:pt x="1314350" y="256190"/>
                </a:cubicBezTo>
                <a:cubicBezTo>
                  <a:pt x="1382402" y="256191"/>
                  <a:pt x="1449247" y="261362"/>
                  <a:pt x="1514511" y="271335"/>
                </a:cubicBezTo>
                <a:lnTo>
                  <a:pt x="1603920" y="288457"/>
                </a:lnTo>
                <a:lnTo>
                  <a:pt x="1712166" y="0"/>
                </a:lnTo>
                <a:lnTo>
                  <a:pt x="2225127" y="626332"/>
                </a:lnTo>
                <a:lnTo>
                  <a:pt x="1426754" y="760573"/>
                </a:lnTo>
                <a:lnTo>
                  <a:pt x="1527761" y="491407"/>
                </a:lnTo>
                <a:lnTo>
                  <a:pt x="1426840" y="476005"/>
                </a:lnTo>
                <a:cubicBezTo>
                  <a:pt x="1389854" y="472249"/>
                  <a:pt x="1352327" y="470324"/>
                  <a:pt x="1314350" y="470325"/>
                </a:cubicBezTo>
                <a:cubicBezTo>
                  <a:pt x="706717" y="470325"/>
                  <a:pt x="214134" y="962908"/>
                  <a:pt x="214134" y="1570541"/>
                </a:cubicBezTo>
                <a:cubicBezTo>
                  <a:pt x="214134" y="2178173"/>
                  <a:pt x="706718" y="2670756"/>
                  <a:pt x="1314350" y="2670756"/>
                </a:cubicBezTo>
                <a:cubicBezTo>
                  <a:pt x="1884004" y="2670755"/>
                  <a:pt x="2352543" y="2237822"/>
                  <a:pt x="2408885" y="1683031"/>
                </a:cubicBezTo>
                <a:lnTo>
                  <a:pt x="2412464" y="1612145"/>
                </a:lnTo>
                <a:lnTo>
                  <a:pt x="2428786" y="1601140"/>
                </a:lnTo>
                <a:cubicBezTo>
                  <a:pt x="2448433" y="1592831"/>
                  <a:pt x="2470033" y="1588235"/>
                  <a:pt x="2492707" y="1588235"/>
                </a:cubicBezTo>
                <a:cubicBezTo>
                  <a:pt x="2538054" y="1588235"/>
                  <a:pt x="2579108" y="1606617"/>
                  <a:pt x="2608826" y="1636334"/>
                </a:cubicBezTo>
                <a:close/>
              </a:path>
            </a:pathLst>
          </a:custGeom>
          <a:solidFill>
            <a:srgbClr val="B2B2B2"/>
          </a:solidFill>
          <a:ln>
            <a:solidFill>
              <a:srgbClr val="B2B2B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11" name="TextBox 10"/>
          <p:cNvSpPr txBox="1"/>
          <p:nvPr/>
        </p:nvSpPr>
        <p:spPr>
          <a:xfrm>
            <a:off x="2459607" y="4459818"/>
            <a:ext cx="1588168" cy="397201"/>
          </a:xfrm>
          <a:prstGeom prst="rect">
            <a:avLst/>
          </a:prstGeom>
          <a:noFill/>
        </p:spPr>
        <p:txBody>
          <a:bodyPr wrap="square" tIns="90000" bIns="90000" rtlCol="0" anchor="t">
            <a:spAutoFit/>
          </a:bodyPr>
          <a:lstStyle/>
          <a:p>
            <a:pPr algn="ctr"/>
            <a:r>
              <a:rPr lang="en-US" sz="1400" b="1" dirty="0"/>
              <a:t>People</a:t>
            </a:r>
          </a:p>
        </p:txBody>
      </p:sp>
      <p:sp>
        <p:nvSpPr>
          <p:cNvPr id="12" name="TextBox 11"/>
          <p:cNvSpPr txBox="1"/>
          <p:nvPr/>
        </p:nvSpPr>
        <p:spPr>
          <a:xfrm>
            <a:off x="5510642" y="4459818"/>
            <a:ext cx="1588168" cy="397201"/>
          </a:xfrm>
          <a:prstGeom prst="rect">
            <a:avLst/>
          </a:prstGeom>
          <a:noFill/>
        </p:spPr>
        <p:txBody>
          <a:bodyPr wrap="square" tIns="90000" bIns="90000" rtlCol="0" anchor="t">
            <a:spAutoFit/>
          </a:bodyPr>
          <a:lstStyle/>
          <a:p>
            <a:pPr algn="ctr"/>
            <a:r>
              <a:rPr lang="en-US" sz="1400" b="1" dirty="0"/>
              <a:t>Process</a:t>
            </a:r>
          </a:p>
        </p:txBody>
      </p:sp>
      <p:sp>
        <p:nvSpPr>
          <p:cNvPr id="13" name="TextBox 12"/>
          <p:cNvSpPr txBox="1"/>
          <p:nvPr/>
        </p:nvSpPr>
        <p:spPr>
          <a:xfrm>
            <a:off x="8474896" y="4459818"/>
            <a:ext cx="1588168" cy="397201"/>
          </a:xfrm>
          <a:prstGeom prst="rect">
            <a:avLst/>
          </a:prstGeom>
          <a:noFill/>
        </p:spPr>
        <p:txBody>
          <a:bodyPr wrap="square" tIns="90000" bIns="90000" rtlCol="0" anchor="t">
            <a:spAutoFit/>
          </a:bodyPr>
          <a:lstStyle/>
          <a:p>
            <a:pPr algn="ctr"/>
            <a:r>
              <a:rPr lang="en-US" sz="1400" b="1" dirty="0"/>
              <a:t>Technology</a:t>
            </a:r>
          </a:p>
        </p:txBody>
      </p:sp>
      <p:grpSp>
        <p:nvGrpSpPr>
          <p:cNvPr id="16" name="Group 15"/>
          <p:cNvGrpSpPr/>
          <p:nvPr/>
        </p:nvGrpSpPr>
        <p:grpSpPr>
          <a:xfrm>
            <a:off x="2403275" y="3399460"/>
            <a:ext cx="1700837" cy="740484"/>
            <a:chOff x="4633357" y="3805526"/>
            <a:chExt cx="5601660" cy="2397629"/>
          </a:xfrm>
        </p:grpSpPr>
        <p:sp>
          <p:nvSpPr>
            <p:cNvPr id="17" name="Freeform 16"/>
            <p:cNvSpPr/>
            <p:nvPr/>
          </p:nvSpPr>
          <p:spPr>
            <a:xfrm rot="-300000">
              <a:off x="7639113"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5F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Freeform 17"/>
            <p:cNvSpPr/>
            <p:nvPr/>
          </p:nvSpPr>
          <p:spPr>
            <a:xfrm rot="-300000">
              <a:off x="4633357" y="3805526"/>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Freeform 18"/>
            <p:cNvSpPr/>
            <p:nvPr/>
          </p:nvSpPr>
          <p:spPr>
            <a:xfrm rot="-300000">
              <a:off x="6136235" y="4021060"/>
              <a:ext cx="2595904" cy="2182095"/>
            </a:xfrm>
            <a:custGeom>
              <a:avLst/>
              <a:gdLst>
                <a:gd name="connsiteX0" fmla="*/ 1336033 w 2595904"/>
                <a:gd name="connsiteY0" fmla="*/ 1926 h 2182095"/>
                <a:gd name="connsiteX1" fmla="*/ 1601541 w 2595904"/>
                <a:gd name="connsiteY1" fmla="*/ 25155 h 2182095"/>
                <a:gd name="connsiteX2" fmla="*/ 2054634 w 2595904"/>
                <a:gd name="connsiteY2" fmla="*/ 565129 h 2182095"/>
                <a:gd name="connsiteX3" fmla="*/ 2048714 w 2595904"/>
                <a:gd name="connsiteY3" fmla="*/ 632794 h 2182095"/>
                <a:gd name="connsiteX4" fmla="*/ 2060162 w 2595904"/>
                <a:gd name="connsiteY4" fmla="*/ 638247 h 2182095"/>
                <a:gd name="connsiteX5" fmla="*/ 2089878 w 2595904"/>
                <a:gd name="connsiteY5" fmla="*/ 892728 h 2182095"/>
                <a:gd name="connsiteX6" fmla="*/ 1946771 w 2595904"/>
                <a:gd name="connsiteY6" fmla="*/ 1118773 h 2182095"/>
                <a:gd name="connsiteX7" fmla="*/ 1945505 w 2595904"/>
                <a:gd name="connsiteY7" fmla="*/ 1118170 h 2182095"/>
                <a:gd name="connsiteX8" fmla="*/ 1916080 w 2595904"/>
                <a:gd name="connsiteY8" fmla="*/ 1185049 h 2182095"/>
                <a:gd name="connsiteX9" fmla="*/ 1781746 w 2595904"/>
                <a:gd name="connsiteY9" fmla="*/ 1396577 h 2182095"/>
                <a:gd name="connsiteX10" fmla="*/ 1724461 w 2595904"/>
                <a:gd name="connsiteY10" fmla="*/ 1460514 h 2182095"/>
                <a:gd name="connsiteX11" fmla="*/ 1847908 w 2595904"/>
                <a:gd name="connsiteY11" fmla="*/ 1488273 h 2182095"/>
                <a:gd name="connsiteX12" fmla="*/ 2594952 w 2595904"/>
                <a:gd name="connsiteY12" fmla="*/ 2076483 h 2182095"/>
                <a:gd name="connsiteX13" fmla="*/ 2594952 w 2595904"/>
                <a:gd name="connsiteY13" fmla="*/ 2076484 h 2182095"/>
                <a:gd name="connsiteX14" fmla="*/ 2594952 w 2595904"/>
                <a:gd name="connsiteY14" fmla="*/ 2076485 h 2182095"/>
                <a:gd name="connsiteX15" fmla="*/ 2586577 w 2595904"/>
                <a:gd name="connsiteY15" fmla="*/ 2095058 h 2182095"/>
                <a:gd name="connsiteX16" fmla="*/ 1281081 w 2595904"/>
                <a:gd name="connsiteY16" fmla="*/ 2150364 h 2182095"/>
                <a:gd name="connsiteX17" fmla="*/ 5022 w 2595904"/>
                <a:gd name="connsiteY17" fmla="*/ 1869201 h 2182095"/>
                <a:gd name="connsiteX18" fmla="*/ 0 w 2595904"/>
                <a:gd name="connsiteY18" fmla="*/ 1849456 h 2182095"/>
                <a:gd name="connsiteX19" fmla="*/ 0 w 2595904"/>
                <a:gd name="connsiteY19" fmla="*/ 1849455 h 2182095"/>
                <a:gd name="connsiteX20" fmla="*/ 0 w 2595904"/>
                <a:gd name="connsiteY20" fmla="*/ 1849454 h 2182095"/>
                <a:gd name="connsiteX21" fmla="*/ 837836 w 2595904"/>
                <a:gd name="connsiteY21" fmla="*/ 1399904 h 2182095"/>
                <a:gd name="connsiteX22" fmla="*/ 972537 w 2595904"/>
                <a:gd name="connsiteY22" fmla="*/ 1393615 h 2182095"/>
                <a:gd name="connsiteX23" fmla="*/ 927958 w 2595904"/>
                <a:gd name="connsiteY23" fmla="*/ 1321880 h 2182095"/>
                <a:gd name="connsiteX24" fmla="*/ 832396 w 2595904"/>
                <a:gd name="connsiteY24" fmla="*/ 1090239 h 2182095"/>
                <a:gd name="connsiteX25" fmla="*/ 814069 w 2595904"/>
                <a:gd name="connsiteY25" fmla="*/ 1015331 h 2182095"/>
                <a:gd name="connsiteX26" fmla="*/ 800289 w 2595904"/>
                <a:gd name="connsiteY26" fmla="*/ 1018887 h 2182095"/>
                <a:gd name="connsiteX27" fmla="*/ 702942 w 2595904"/>
                <a:gd name="connsiteY27" fmla="*/ 769689 h 2182095"/>
                <a:gd name="connsiteX28" fmla="*/ 780670 w 2595904"/>
                <a:gd name="connsiteY28" fmla="*/ 525554 h 2182095"/>
                <a:gd name="connsiteX29" fmla="*/ 790100 w 2595904"/>
                <a:gd name="connsiteY29" fmla="*/ 523121 h 2182095"/>
                <a:gd name="connsiteX30" fmla="*/ 796058 w 2595904"/>
                <a:gd name="connsiteY30" fmla="*/ 455018 h 2182095"/>
                <a:gd name="connsiteX31" fmla="*/ 1336033 w 2595904"/>
                <a:gd name="connsiteY31" fmla="*/ 1926 h 2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04" h="2182095">
                  <a:moveTo>
                    <a:pt x="1336033" y="1926"/>
                  </a:moveTo>
                  <a:lnTo>
                    <a:pt x="1601541" y="25155"/>
                  </a:lnTo>
                  <a:cubicBezTo>
                    <a:pt x="1875769" y="49146"/>
                    <a:pt x="2078626" y="290901"/>
                    <a:pt x="2054634" y="565129"/>
                  </a:cubicBezTo>
                  <a:lnTo>
                    <a:pt x="2048714" y="632794"/>
                  </a:lnTo>
                  <a:lnTo>
                    <a:pt x="2060162" y="638247"/>
                  </a:lnTo>
                  <a:cubicBezTo>
                    <a:pt x="2099272" y="669521"/>
                    <a:pt x="2112857" y="774516"/>
                    <a:pt x="2089878" y="892728"/>
                  </a:cubicBezTo>
                  <a:cubicBezTo>
                    <a:pt x="2063618" y="1027827"/>
                    <a:pt x="1999546" y="1129031"/>
                    <a:pt x="1946771" y="1118773"/>
                  </a:cubicBezTo>
                  <a:lnTo>
                    <a:pt x="1945505" y="1118170"/>
                  </a:lnTo>
                  <a:lnTo>
                    <a:pt x="1916080" y="1185049"/>
                  </a:lnTo>
                  <a:cubicBezTo>
                    <a:pt x="1876428" y="1264093"/>
                    <a:pt x="1830625" y="1335368"/>
                    <a:pt x="1781746" y="1396577"/>
                  </a:cubicBezTo>
                  <a:lnTo>
                    <a:pt x="1724461" y="1460514"/>
                  </a:lnTo>
                  <a:lnTo>
                    <a:pt x="1847908" y="1488273"/>
                  </a:lnTo>
                  <a:cubicBezTo>
                    <a:pt x="2306113" y="1614504"/>
                    <a:pt x="2615359" y="1843225"/>
                    <a:pt x="2594952" y="2076483"/>
                  </a:cubicBezTo>
                  <a:lnTo>
                    <a:pt x="2594952" y="2076484"/>
                  </a:lnTo>
                  <a:lnTo>
                    <a:pt x="2594952" y="2076485"/>
                  </a:lnTo>
                  <a:lnTo>
                    <a:pt x="2586577" y="2095058"/>
                  </a:lnTo>
                  <a:cubicBezTo>
                    <a:pt x="2511865" y="2183740"/>
                    <a:pt x="1952871" y="2209138"/>
                    <a:pt x="1281081" y="2150364"/>
                  </a:cubicBezTo>
                  <a:cubicBezTo>
                    <a:pt x="609291" y="2091590"/>
                    <a:pt x="63199" y="1969509"/>
                    <a:pt x="5022" y="1869201"/>
                  </a:cubicBezTo>
                  <a:lnTo>
                    <a:pt x="0" y="1849456"/>
                  </a:lnTo>
                  <a:lnTo>
                    <a:pt x="0" y="1849455"/>
                  </a:lnTo>
                  <a:lnTo>
                    <a:pt x="0" y="1849454"/>
                  </a:lnTo>
                  <a:cubicBezTo>
                    <a:pt x="20407" y="1616196"/>
                    <a:pt x="364674" y="1444650"/>
                    <a:pt x="837836" y="1399904"/>
                  </a:cubicBezTo>
                  <a:lnTo>
                    <a:pt x="972537" y="1393615"/>
                  </a:lnTo>
                  <a:lnTo>
                    <a:pt x="927958" y="1321880"/>
                  </a:lnTo>
                  <a:cubicBezTo>
                    <a:pt x="890452" y="1253114"/>
                    <a:pt x="857720" y="1174968"/>
                    <a:pt x="832396" y="1090239"/>
                  </a:cubicBezTo>
                  <a:lnTo>
                    <a:pt x="814069" y="1015331"/>
                  </a:lnTo>
                  <a:lnTo>
                    <a:pt x="800289" y="1018887"/>
                  </a:lnTo>
                  <a:cubicBezTo>
                    <a:pt x="746526" y="1018887"/>
                    <a:pt x="702942" y="907317"/>
                    <a:pt x="702942" y="769689"/>
                  </a:cubicBezTo>
                  <a:cubicBezTo>
                    <a:pt x="702942" y="649264"/>
                    <a:pt x="736311" y="548791"/>
                    <a:pt x="780670" y="525554"/>
                  </a:cubicBezTo>
                  <a:lnTo>
                    <a:pt x="790100" y="523121"/>
                  </a:lnTo>
                  <a:lnTo>
                    <a:pt x="796058" y="455018"/>
                  </a:lnTo>
                  <a:cubicBezTo>
                    <a:pt x="820050" y="180790"/>
                    <a:pt x="1061805" y="-22066"/>
                    <a:pt x="1336033" y="192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5" name="Rounded Rectangle 14"/>
          <p:cNvSpPr/>
          <p:nvPr/>
        </p:nvSpPr>
        <p:spPr>
          <a:xfrm>
            <a:off x="2137611" y="4610690"/>
            <a:ext cx="8133347" cy="1876921"/>
          </a:xfrm>
          <a:prstGeom prst="roundRect">
            <a:avLst/>
          </a:prstGeom>
          <a:noFill/>
          <a:ln w="3810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endParaRPr>
          </a:p>
        </p:txBody>
      </p:sp>
      <p:pic>
        <p:nvPicPr>
          <p:cNvPr id="37" name="Picture 36"/>
          <p:cNvPicPr>
            <a:picLocks noChangeAspect="1"/>
          </p:cNvPicPr>
          <p:nvPr/>
        </p:nvPicPr>
        <p:blipFill>
          <a:blip r:embed="rId3">
            <a:duotone>
              <a:schemeClr val="accent1">
                <a:shade val="45000"/>
                <a:satMod val="135000"/>
              </a:schemeClr>
              <a:prstClr val="white"/>
            </a:duotone>
          </a:blip>
          <a:stretch>
            <a:fillRect/>
          </a:stretch>
        </p:blipFill>
        <p:spPr>
          <a:xfrm>
            <a:off x="2389922" y="1884082"/>
            <a:ext cx="3088401" cy="2061962"/>
          </a:xfrm>
          <a:prstGeom prst="rect">
            <a:avLst/>
          </a:prstGeom>
        </p:spPr>
      </p:pic>
      <p:pic>
        <p:nvPicPr>
          <p:cNvPr id="38" name="Picture 37"/>
          <p:cNvPicPr>
            <a:picLocks noChangeAspect="1"/>
          </p:cNvPicPr>
          <p:nvPr/>
        </p:nvPicPr>
        <p:blipFill>
          <a:blip r:embed="rId4">
            <a:duotone>
              <a:schemeClr val="bg2">
                <a:shade val="45000"/>
                <a:satMod val="135000"/>
              </a:schemeClr>
              <a:prstClr val="white"/>
            </a:duotone>
          </a:blip>
          <a:stretch>
            <a:fillRect/>
          </a:stretch>
        </p:blipFill>
        <p:spPr>
          <a:xfrm>
            <a:off x="6961558" y="1927512"/>
            <a:ext cx="2981628" cy="2040061"/>
          </a:xfrm>
          <a:prstGeom prst="rect">
            <a:avLst/>
          </a:prstGeom>
        </p:spPr>
      </p:pic>
    </p:spTree>
    <p:extLst>
      <p:ext uri="{BB962C8B-B14F-4D97-AF65-F5344CB8AC3E}">
        <p14:creationId xmlns:p14="http://schemas.microsoft.com/office/powerpoint/2010/main" val="1565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8"/>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5.29101E-8 2.96296E-6 L -5.29101E-8 0.25 " pathEditMode="relative" rAng="0" ptsTypes="AA">
                                      <p:cBhvr>
                                        <p:cTn id="8" dur="2000" fill="hold"/>
                                        <p:tgtEl>
                                          <p:spTgt spid="9"/>
                                        </p:tgtEl>
                                        <p:attrNameLst>
                                          <p:attrName>ppt_x</p:attrName>
                                          <p:attrName>ppt_y</p:attrName>
                                        </p:attrNameLst>
                                      </p:cBhvr>
                                      <p:rCtr x="0" y="12500"/>
                                    </p:animMotion>
                                  </p:childTnLst>
                                </p:cTn>
                              </p:par>
                              <p:par>
                                <p:cTn id="9" presetID="42" presetClass="path" presetSubtype="0" accel="50000" decel="50000" fill="hold" grpId="0" nodeType="withEffect">
                                  <p:stCondLst>
                                    <p:cond delay="0"/>
                                  </p:stCondLst>
                                  <p:childTnLst>
                                    <p:animMotion origin="layout" path="M 3.125E-6 3.33333E-6 L 3.125E-6 0.23634 " pathEditMode="relative" rAng="0" ptsTypes="AA">
                                      <p:cBhvr>
                                        <p:cTn id="10" dur="2000" fill="hold"/>
                                        <p:tgtEl>
                                          <p:spTgt spid="11"/>
                                        </p:tgtEl>
                                        <p:attrNameLst>
                                          <p:attrName>ppt_x</p:attrName>
                                          <p:attrName>ppt_y</p:attrName>
                                        </p:attrNameLst>
                                      </p:cBhvr>
                                      <p:rCtr x="0" y="11806"/>
                                    </p:animMotion>
                                  </p:childTnLst>
                                </p:cTn>
                              </p:par>
                              <p:par>
                                <p:cTn id="11" presetID="42" presetClass="path" presetSubtype="0" accel="50000" decel="50000" fill="hold" grpId="0" nodeType="withEffect">
                                  <p:stCondLst>
                                    <p:cond delay="0"/>
                                  </p:stCondLst>
                                  <p:childTnLst>
                                    <p:animMotion origin="layout" path="M 2.70833E-6 3.33333E-6 L 2.70833E-6 0.23634 " pathEditMode="relative" rAng="0" ptsTypes="AA">
                                      <p:cBhvr>
                                        <p:cTn id="12" dur="2000" fill="hold"/>
                                        <p:tgtEl>
                                          <p:spTgt spid="12"/>
                                        </p:tgtEl>
                                        <p:attrNameLst>
                                          <p:attrName>ppt_x</p:attrName>
                                          <p:attrName>ppt_y</p:attrName>
                                        </p:attrNameLst>
                                      </p:cBhvr>
                                      <p:rCtr x="0" y="11806"/>
                                    </p:animMotion>
                                  </p:childTnLst>
                                </p:cTn>
                              </p:par>
                              <p:par>
                                <p:cTn id="13" presetID="42" presetClass="path" presetSubtype="0" accel="50000" decel="50000" fill="hold" grpId="0" nodeType="withEffect">
                                  <p:stCondLst>
                                    <p:cond delay="0"/>
                                  </p:stCondLst>
                                  <p:childTnLst>
                                    <p:animMotion origin="layout" path="M 3.54167E-6 3.33333E-6 L 3.54167E-6 0.23634 " pathEditMode="relative" rAng="0" ptsTypes="AA">
                                      <p:cBhvr>
                                        <p:cTn id="14" dur="2000" fill="hold"/>
                                        <p:tgtEl>
                                          <p:spTgt spid="13"/>
                                        </p:tgtEl>
                                        <p:attrNameLst>
                                          <p:attrName>ppt_x</p:attrName>
                                          <p:attrName>ppt_y</p:attrName>
                                        </p:attrNameLst>
                                      </p:cBhvr>
                                      <p:rCtr x="0" y="11806"/>
                                    </p:animMotion>
                                  </p:childTnLst>
                                </p:cTn>
                              </p:par>
                              <p:par>
                                <p:cTn id="15" presetID="42" presetClass="path" presetSubtype="0" accel="50000" decel="50000" fill="hold" nodeType="withEffect">
                                  <p:stCondLst>
                                    <p:cond delay="0"/>
                                  </p:stCondLst>
                                  <p:childTnLst>
                                    <p:animMotion origin="layout" path="M 0 0 L 0 0.25 E" pathEditMode="relative" ptsTypes="">
                                      <p:cBhvr>
                                        <p:cTn id="16" dur="2000" fill="hold"/>
                                        <p:tgtEl>
                                          <p:spTgt spid="16"/>
                                        </p:tgtEl>
                                        <p:attrNameLst>
                                          <p:attrName>ppt_x</p:attrName>
                                          <p:attrName>ppt_y</p:attrName>
                                        </p:attrNameLst>
                                      </p:cBhvr>
                                    </p:animMotion>
                                  </p:childTnLst>
                                </p:cTn>
                              </p:par>
                            </p:childTnLst>
                          </p:cTn>
                        </p:par>
                        <p:par>
                          <p:cTn id="17" fill="hold">
                            <p:stCondLst>
                              <p:cond delay="2000"/>
                            </p:stCondLst>
                            <p:childTnLst>
                              <p:par>
                                <p:cTn id="18" presetID="10" presetClass="entr" presetSubtype="0"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3000"/>
                            </p:stCondLst>
                            <p:childTnLst>
                              <p:par>
                                <p:cTn id="22" presetID="10" presetClass="entr" presetSubtype="0" fill="hold" nodeType="afterEffect">
                                  <p:stCondLst>
                                    <p:cond delay="25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P spid="13"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22912</TotalTime>
  <Words>2064</Words>
  <Application>Microsoft Office PowerPoint</Application>
  <PresentationFormat>Widescreen</PresentationFormat>
  <Paragraphs>482</Paragraphs>
  <Slides>40</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ＭＳ Ｐゴシック</vt:lpstr>
      <vt:lpstr>Arial</vt:lpstr>
      <vt:lpstr>Calibri</vt:lpstr>
      <vt:lpstr>Calibri Light</vt:lpstr>
      <vt:lpstr>Segoe UI</vt:lpstr>
      <vt:lpstr>Times New Roman</vt:lpstr>
      <vt:lpstr>Office Theme</vt:lpstr>
      <vt:lpstr>think-cell Slide</vt:lpstr>
      <vt:lpstr>PowerPoint Presentation</vt:lpstr>
      <vt:lpstr>PowerPoint Presentation</vt:lpstr>
      <vt:lpstr>The first techshare – November 2016</vt:lpstr>
      <vt:lpstr>TechShare Feedback</vt:lpstr>
      <vt:lpstr>PowerPoint Presentation</vt:lpstr>
      <vt:lpstr>Today’s speakers</vt:lpstr>
      <vt:lpstr>IT Service Management project team</vt:lpstr>
      <vt:lpstr>ITSM Contributors</vt:lpstr>
      <vt:lpstr>What is ITSM?</vt:lpstr>
      <vt:lpstr>The University requires new ITSM systems and processes</vt:lpstr>
      <vt:lpstr>VU ITSM consists of three integrated SaaS solutions</vt:lpstr>
      <vt:lpstr>Implementation will occur in three phases over 21 months</vt:lpstr>
      <vt:lpstr>Phase 1 – Change &amp; Configuration Management</vt:lpstr>
      <vt:lpstr>Phase 2 – Incident, Request &amp; Asset Management</vt:lpstr>
      <vt:lpstr>Phase 3 – Problem &amp; Knowledge Management</vt:lpstr>
      <vt:lpstr>PowerPoint Presentation</vt:lpstr>
      <vt:lpstr>Today’s speakers</vt:lpstr>
      <vt:lpstr>VU Off-Site Data Center Project Team</vt:lpstr>
      <vt:lpstr>Off-site data center contributors</vt:lpstr>
      <vt:lpstr>Original scope – vu disaster recovery</vt:lpstr>
      <vt:lpstr>What is off-site data center?</vt:lpstr>
      <vt:lpstr>VU off-site data center timeline</vt:lpstr>
      <vt:lpstr>How we’re connected</vt:lpstr>
      <vt:lpstr>What will reside in Tierpoint?</vt:lpstr>
      <vt:lpstr>IT Disaster recovery/service continuity</vt:lpstr>
      <vt:lpstr>PowerPoint Presentation</vt:lpstr>
      <vt:lpstr>First official tmo project complete!</vt:lpstr>
      <vt:lpstr>Today’s speakers</vt:lpstr>
      <vt:lpstr>VU Identity management project team</vt:lpstr>
      <vt:lpstr>What is identity management?</vt:lpstr>
      <vt:lpstr>Current shared identity environment </vt:lpstr>
      <vt:lpstr>Vu requires new identity management</vt:lpstr>
      <vt:lpstr>new functionalities with sailpoint</vt:lpstr>
      <vt:lpstr>High-level idm key dates</vt:lpstr>
      <vt:lpstr>Sailpoint Customer impact  |  User IDs</vt:lpstr>
      <vt:lpstr>Sailpoint Customer impact  |  New Tools</vt:lpstr>
      <vt:lpstr>Sailpoint Customer impact  |  Applications</vt:lpstr>
      <vt:lpstr>PowerPoint Presentation</vt:lpstr>
      <vt:lpstr>PowerPoint Presentation</vt:lpstr>
      <vt:lpstr>PowerPoint Presentation</vt:lpstr>
    </vt:vector>
  </TitlesOfParts>
  <Company>Vanderbilt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Platz, Dylan Alexander</dc:creator>
  <cp:lastModifiedBy>Platz, Dylan Alexander</cp:lastModifiedBy>
  <cp:revision>488</cp:revision>
  <cp:lastPrinted>2017-01-26T20:02:50Z</cp:lastPrinted>
  <dcterms:created xsi:type="dcterms:W3CDTF">2016-12-01T19:38:07Z</dcterms:created>
  <dcterms:modified xsi:type="dcterms:W3CDTF">2017-02-17T20:22:45Z</dcterms:modified>
</cp:coreProperties>
</file>