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1" userDrawn="1">
          <p15:clr>
            <a:srgbClr val="A4A3A4"/>
          </p15:clr>
        </p15:guide>
        <p15:guide id="2" orient="horz" pos="3844" userDrawn="1">
          <p15:clr>
            <a:srgbClr val="A4A3A4"/>
          </p15:clr>
        </p15:guide>
        <p15:guide id="3" orient="horz" pos="553" userDrawn="1">
          <p15:clr>
            <a:srgbClr val="A4A3A4"/>
          </p15:clr>
        </p15:guide>
        <p15:guide id="4" orient="horz" pos="104" userDrawn="1">
          <p15:clr>
            <a:srgbClr val="A4A3A4"/>
          </p15:clr>
        </p15:guide>
        <p15:guide id="5" pos="356" userDrawn="1">
          <p15:clr>
            <a:srgbClr val="A4A3A4"/>
          </p15:clr>
        </p15:guide>
        <p15:guide id="6" pos="733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B780"/>
    <a:srgbClr val="92D050"/>
    <a:srgbClr val="997F3D"/>
    <a:srgbClr val="DDCFAA"/>
    <a:srgbClr val="CCB68C"/>
    <a:srgbClr val="BC8B00"/>
    <a:srgbClr val="A28448"/>
    <a:srgbClr val="CC9900"/>
    <a:srgbClr val="FFC000"/>
    <a:srgbClr val="D2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8" autoAdjust="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828" y="60"/>
      </p:cViewPr>
      <p:guideLst>
        <p:guide orient="horz" pos="951"/>
        <p:guide orient="horz" pos="3844"/>
        <p:guide orient="horz" pos="553"/>
        <p:guide orient="horz" pos="104"/>
        <p:guide pos="356"/>
        <p:guide pos="733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3" d="100"/>
          <a:sy n="103" d="100"/>
        </p:scale>
        <p:origin x="343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B72E7C-3774-41D1-A888-D9A48977C7C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127DFE-B1D2-4B4D-B348-02D92EE68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23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75A6CE-42F9-4E01-AD14-17456ACECB09}" type="datetimeFigureOut">
              <a:rPr lang="en-US" smtClean="0"/>
              <a:pPr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1C575A-FA3C-4170-BDE2-E20A383993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5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C575A-FA3C-4170-BDE2-E20A38399392}" type="slidenum">
              <a:rPr lang="en-US" smtClean="0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3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016" y="1589"/>
          <a:ext cx="201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" y="1589"/>
                        <a:ext cx="201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Line 3"/>
          <p:cNvSpPr>
            <a:spLocks noChangeShapeType="1"/>
          </p:cNvSpPr>
          <p:nvPr userDrawn="1"/>
        </p:nvSpPr>
        <p:spPr bwMode="auto">
          <a:xfrm>
            <a:off x="465063" y="914400"/>
            <a:ext cx="1117019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85194" dir="1593903" algn="ctr" rotWithShape="0">
              <a:srgbClr val="A28448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  <p:pic>
        <p:nvPicPr>
          <p:cNvPr id="14" name="Picture 26" descr="Vanderbilt University Logo~Color~Cropped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02573" y="1524000"/>
            <a:ext cx="6895174" cy="70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2001120" y="3068960"/>
            <a:ext cx="8189763" cy="769441"/>
          </a:xfrm>
        </p:spPr>
        <p:txBody>
          <a:bodyPr tIns="45720" bIns="45720" anchor="b" anchorCtr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Title in Title Case (Arial Bold 22pt, Black)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 hasCustomPrompt="1"/>
          </p:nvPr>
        </p:nvSpPr>
        <p:spPr>
          <a:xfrm>
            <a:off x="2001120" y="3843396"/>
            <a:ext cx="8189763" cy="646331"/>
          </a:xfrm>
        </p:spPr>
        <p:txBody>
          <a:bodyPr vert="horz" lIns="0" tIns="45720" rIns="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1800" b="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Subtitle in Title Case (Arial 18pt, Black)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644012" y="5763796"/>
            <a:ext cx="4903977" cy="338554"/>
          </a:xfrm>
        </p:spPr>
        <p:txBody>
          <a:bodyPr vert="horz" lIns="0" tIns="45720" rIns="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1600" b="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Date (Arial 16pt, black)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62709" y="1508400"/>
            <a:ext cx="11068061" cy="459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2897476146"/>
              </p:ext>
            </p:extLst>
          </p:nvPr>
        </p:nvGraphicFramePr>
        <p:xfrm>
          <a:off x="2016" y="1589"/>
          <a:ext cx="201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0" name="Picture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" y="1589"/>
                        <a:ext cx="2015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9747" y="162000"/>
            <a:ext cx="10381022" cy="714042"/>
          </a:xfrm>
          <a:prstGeom prst="rect">
            <a:avLst/>
          </a:prstGeom>
        </p:spPr>
        <p:txBody>
          <a:bodyPr vert="horz" lIns="0" tIns="18288" rIns="0" bIns="18288" rtlCol="0" anchor="b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2709" y="1508400"/>
            <a:ext cx="11068061" cy="459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pic>
        <p:nvPicPr>
          <p:cNvPr id="14" name="Picture 29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572" y="66676"/>
            <a:ext cx="857143" cy="77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Line 3"/>
          <p:cNvSpPr>
            <a:spLocks noChangeShapeType="1"/>
          </p:cNvSpPr>
          <p:nvPr userDrawn="1"/>
        </p:nvSpPr>
        <p:spPr bwMode="auto">
          <a:xfrm>
            <a:off x="465063" y="914400"/>
            <a:ext cx="11170194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dist="85194" dir="1593903" algn="ctr" rotWithShape="0">
              <a:srgbClr val="A28448"/>
            </a:outerShdw>
          </a:effectLst>
        </p:spPr>
        <p:txBody>
          <a:bodyPr/>
          <a:lstStyle/>
          <a:p>
            <a:pPr>
              <a:defRPr/>
            </a:pPr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233362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8988" indent="-230188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/>
          <p:cNvSpPr/>
          <p:nvPr/>
        </p:nvSpPr>
        <p:spPr>
          <a:xfrm>
            <a:off x="221132" y="3382920"/>
            <a:ext cx="493776" cy="3416699"/>
          </a:xfrm>
          <a:prstGeom prst="rect">
            <a:avLst/>
          </a:prstGeom>
          <a:solidFill>
            <a:srgbClr val="DDCFA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225630" y="2174421"/>
            <a:ext cx="493776" cy="1219322"/>
          </a:xfrm>
          <a:prstGeom prst="rect">
            <a:avLst/>
          </a:prstGeom>
          <a:solidFill>
            <a:srgbClr val="997F3D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5630" y="1412310"/>
            <a:ext cx="493776" cy="762111"/>
          </a:xfrm>
          <a:prstGeom prst="rect">
            <a:avLst/>
          </a:prstGeom>
          <a:solidFill>
            <a:srgbClr val="DDCFA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813279"/>
              </p:ext>
            </p:extLst>
          </p:nvPr>
        </p:nvGraphicFramePr>
        <p:xfrm>
          <a:off x="225630" y="1033158"/>
          <a:ext cx="11519857" cy="5766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17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94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94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194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1941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3194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31941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101198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101198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379233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FY16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FY17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FY18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FY19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FY20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FY21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PM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RM</a:t>
                      </a:r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233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Application Relocation</a:t>
                      </a:r>
                      <a:endParaRPr lang="en-US" sz="10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Data Center Realignment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N Longo</a:t>
                      </a:r>
                    </a:p>
                    <a:p>
                      <a:pPr algn="ctr"/>
                      <a:r>
                        <a:rPr lang="en-US" sz="600" dirty="0" smtClean="0"/>
                        <a:t>D Oliver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R Francis</a:t>
                      </a:r>
                    </a:p>
                    <a:p>
                      <a:pPr algn="ctr"/>
                      <a:r>
                        <a:rPr lang="en-US" sz="600" dirty="0" smtClean="0"/>
                        <a:t>K Emery</a:t>
                      </a:r>
                    </a:p>
                    <a:p>
                      <a:pPr algn="ctr"/>
                      <a:r>
                        <a:rPr lang="en-US" sz="600" dirty="0" smtClean="0"/>
                        <a:t>S Bryant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2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VU Off-Site Data Center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J Wolff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K</a:t>
                      </a:r>
                      <a:r>
                        <a:rPr lang="en-US" sz="600" baseline="0" dirty="0" smtClean="0"/>
                        <a:t> Emery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233">
                <a:tc rowSpan="3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Infrastructure Separation</a:t>
                      </a:r>
                      <a:endParaRPr lang="en-US" sz="10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VU</a:t>
                      </a:r>
                      <a:r>
                        <a:rPr lang="en-US" sz="900" baseline="0" dirty="0" smtClean="0"/>
                        <a:t> ITSM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D Oliver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C Contos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2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Data Network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C Marshall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J McCammon</a:t>
                      </a:r>
                    </a:p>
                    <a:p>
                      <a:pPr algn="ctr"/>
                      <a:r>
                        <a:rPr lang="en-US" sz="600" dirty="0" smtClean="0"/>
                        <a:t>M Hollifield</a:t>
                      </a:r>
                    </a:p>
                    <a:p>
                      <a:pPr algn="ctr"/>
                      <a:r>
                        <a:rPr lang="en-US" sz="600" dirty="0" smtClean="0"/>
                        <a:t>S</a:t>
                      </a:r>
                      <a:r>
                        <a:rPr lang="en-US" sz="600" baseline="0" dirty="0" smtClean="0"/>
                        <a:t> Bryant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92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Voice</a:t>
                      </a:r>
                      <a:r>
                        <a:rPr lang="en-US" sz="900" baseline="0" dirty="0" smtClean="0"/>
                        <a:t> Network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smtClean="0"/>
                        <a:t>C Stevenson</a:t>
                      </a:r>
                      <a:endParaRPr lang="en-US" sz="6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K McGill-Barrett</a:t>
                      </a:r>
                    </a:p>
                    <a:p>
                      <a:pPr algn="ctr"/>
                      <a:r>
                        <a:rPr lang="en-US" sz="600" dirty="0" smtClean="0"/>
                        <a:t>J Giampaolo</a:t>
                      </a:r>
                    </a:p>
                    <a:p>
                      <a:pPr algn="ctr"/>
                      <a:r>
                        <a:rPr lang="en-US" sz="600" dirty="0" smtClean="0"/>
                        <a:t>S Bryant</a:t>
                      </a:r>
                    </a:p>
                    <a:p>
                      <a:pPr algn="ctr"/>
                      <a:r>
                        <a:rPr lang="en-US" sz="600" dirty="0" smtClean="0"/>
                        <a:t>L Smith</a:t>
                      </a:r>
                    </a:p>
                    <a:p>
                      <a:pPr algn="ctr"/>
                      <a:r>
                        <a:rPr lang="en-US" sz="600" dirty="0" smtClean="0"/>
                        <a:t>L Byrd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9233">
                <a:tc rowSpan="9"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Identity and Application Separation</a:t>
                      </a:r>
                      <a:endParaRPr lang="en-US" sz="10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VUMC Unified Communications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L Beckett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J Smith</a:t>
                      </a:r>
                    </a:p>
                    <a:p>
                      <a:pPr algn="ctr"/>
                      <a:r>
                        <a:rPr lang="en-US" sz="600" dirty="0" smtClean="0"/>
                        <a:t>K King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92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VUMC Email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L Beckett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J Osborne</a:t>
                      </a:r>
                    </a:p>
                    <a:p>
                      <a:pPr algn="ctr"/>
                      <a:r>
                        <a:rPr lang="en-US" sz="600" dirty="0" smtClean="0"/>
                        <a:t>S</a:t>
                      </a:r>
                      <a:r>
                        <a:rPr lang="en-US" sz="600" baseline="0" dirty="0" smtClean="0"/>
                        <a:t> Bryant</a:t>
                      </a:r>
                    </a:p>
                    <a:p>
                      <a:pPr algn="ctr"/>
                      <a:r>
                        <a:rPr lang="en-US" sz="600" baseline="0" dirty="0" smtClean="0"/>
                        <a:t>L Smith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92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VUMC Directory</a:t>
                      </a:r>
                      <a:r>
                        <a:rPr lang="en-US" sz="900" baseline="0" dirty="0" smtClean="0"/>
                        <a:t> Services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R Williams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L Smith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92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VU Directory Services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R Williams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J Loudon</a:t>
                      </a:r>
                    </a:p>
                    <a:p>
                      <a:pPr algn="ctr"/>
                      <a:r>
                        <a:rPr lang="en-US" sz="600" dirty="0" smtClean="0"/>
                        <a:t>M Hollifield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92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VU Master Data Management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D Platz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R Francis</a:t>
                      </a:r>
                    </a:p>
                    <a:p>
                      <a:pPr algn="ctr"/>
                      <a:r>
                        <a:rPr lang="en-US" sz="600" dirty="0" smtClean="0"/>
                        <a:t>C Contos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92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VU Identity Management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D Platz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R Francis</a:t>
                      </a:r>
                    </a:p>
                    <a:p>
                      <a:pPr algn="ctr"/>
                      <a:r>
                        <a:rPr lang="en-US" sz="600" dirty="0" smtClean="0"/>
                        <a:t>C Contos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92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VU </a:t>
                      </a:r>
                      <a:r>
                        <a:rPr lang="en-US" sz="900" dirty="0" err="1" smtClean="0"/>
                        <a:t>SkyVU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N Oeser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K Emery</a:t>
                      </a:r>
                    </a:p>
                    <a:p>
                      <a:pPr algn="ctr"/>
                      <a:r>
                        <a:rPr lang="en-US" sz="600" dirty="0" smtClean="0"/>
                        <a:t>J Smith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792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Vu Business Intelligence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" dirty="0" smtClean="0"/>
                        <a:t>A Jacob</a:t>
                      </a:r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7923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Couch Stabilization</a:t>
                      </a:r>
                      <a:endParaRPr lang="en-US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Management Office Projects</a:t>
            </a:r>
            <a:endParaRPr lang="en-US" dirty="0"/>
          </a:p>
        </p:txBody>
      </p:sp>
      <p:sp>
        <p:nvSpPr>
          <p:cNvPr id="5" name="Chevron 4"/>
          <p:cNvSpPr/>
          <p:nvPr/>
        </p:nvSpPr>
        <p:spPr>
          <a:xfrm>
            <a:off x="3003099" y="1589709"/>
            <a:ext cx="5401768" cy="84495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113197" bIns="111414" rtlCol="0" anchor="ctr" anchorCtr="0"/>
          <a:lstStyle/>
          <a:p>
            <a:pPr algn="ctr"/>
            <a:r>
              <a:rPr lang="en-US" sz="700" dirty="0" smtClean="0">
                <a:solidFill>
                  <a:srgbClr val="000000"/>
                </a:solidFill>
              </a:rPr>
              <a:t>Phase 1: Relocate dev, test, &amp; prod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2676168" y="1445180"/>
            <a:ext cx="1014593" cy="101563"/>
          </a:xfrm>
          <a:prstGeom prst="chevron">
            <a:avLst/>
          </a:prstGeom>
          <a:solidFill>
            <a:srgbClr val="92D05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959" tIns="111414" rIns="113197" bIns="111414" rtlCol="0" anchor="ctr" anchorCtr="0"/>
          <a:lstStyle/>
          <a:p>
            <a:r>
              <a:rPr lang="en-US" sz="700" dirty="0">
                <a:solidFill>
                  <a:srgbClr val="000000"/>
                </a:solidFill>
              </a:rPr>
              <a:t> Build out dev and </a:t>
            </a:r>
          </a:p>
          <a:p>
            <a:r>
              <a:rPr lang="en-US" sz="700" dirty="0">
                <a:solidFill>
                  <a:srgbClr val="000000"/>
                </a:solidFill>
              </a:rPr>
              <a:t> test infrastructure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gray">
          <a:xfrm>
            <a:off x="2888989" y="1564710"/>
            <a:ext cx="128016" cy="128016"/>
          </a:xfrm>
          <a:prstGeom prst="ellipse">
            <a:avLst/>
          </a:prstGeom>
          <a:solidFill>
            <a:srgbClr val="B2B2B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 smtClean="0">
                <a:solidFill>
                  <a:srgbClr val="FFFFFF"/>
                </a:solidFill>
              </a:rPr>
              <a:t>XL</a:t>
            </a:r>
            <a:endParaRPr lang="en-US" sz="620" dirty="0">
              <a:solidFill>
                <a:srgbClr val="FFFFFF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760512" y="1453478"/>
            <a:ext cx="841673" cy="101563"/>
          </a:xfrm>
          <a:prstGeom prst="chevron">
            <a:avLst/>
          </a:prstGeom>
          <a:solidFill>
            <a:srgbClr val="92D05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13197" tIns="111414" rIns="0" bIns="111414" rtlCol="0" anchor="ctr" anchorCtr="0"/>
          <a:lstStyle/>
          <a:p>
            <a:r>
              <a:rPr lang="en-US" sz="700" dirty="0" smtClean="0">
                <a:solidFill>
                  <a:srgbClr val="000000"/>
                </a:solidFill>
              </a:rPr>
              <a:t>Build out prod</a:t>
            </a:r>
          </a:p>
          <a:p>
            <a:r>
              <a:rPr lang="en-US" sz="700" dirty="0" smtClean="0">
                <a:solidFill>
                  <a:srgbClr val="000000"/>
                </a:solidFill>
              </a:rPr>
              <a:t>infrastructure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gray">
          <a:xfrm>
            <a:off x="3643913" y="1436802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M</a:t>
            </a:r>
          </a:p>
        </p:txBody>
      </p:sp>
      <p:sp>
        <p:nvSpPr>
          <p:cNvPr id="10" name="Chevron 9"/>
          <p:cNvSpPr/>
          <p:nvPr/>
        </p:nvSpPr>
        <p:spPr>
          <a:xfrm>
            <a:off x="1899276" y="1609274"/>
            <a:ext cx="429468" cy="162604"/>
          </a:xfrm>
          <a:prstGeom prst="chevron">
            <a:avLst/>
          </a:prstGeom>
          <a:solidFill>
            <a:srgbClr val="92D05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959" tIns="111414" rIns="113197" bIns="111414" rtlCol="0" anchor="ctr" anchorCtr="0"/>
          <a:lstStyle/>
          <a:p>
            <a:r>
              <a:rPr lang="en-US" sz="700" dirty="0" err="1">
                <a:solidFill>
                  <a:srgbClr val="000000"/>
                </a:solidFill>
              </a:rPr>
              <a:t>VUH</a:t>
            </a:r>
            <a:r>
              <a:rPr lang="en-US" sz="700" dirty="0">
                <a:solidFill>
                  <a:srgbClr val="000000"/>
                </a:solidFill>
              </a:rPr>
              <a:t> back-up </a:t>
            </a:r>
          </a:p>
        </p:txBody>
      </p:sp>
      <p:sp>
        <p:nvSpPr>
          <p:cNvPr id="11" name="Chevron 10"/>
          <p:cNvSpPr/>
          <p:nvPr/>
        </p:nvSpPr>
        <p:spPr>
          <a:xfrm>
            <a:off x="1899276" y="1430108"/>
            <a:ext cx="429468" cy="162604"/>
          </a:xfrm>
          <a:prstGeom prst="chevron">
            <a:avLst/>
          </a:prstGeom>
          <a:solidFill>
            <a:srgbClr val="92D05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3959" tIns="111414" rIns="0" bIns="111414" rtlCol="0" anchor="ctr" anchorCtr="0"/>
          <a:lstStyle/>
          <a:p>
            <a:r>
              <a:rPr lang="en-US" sz="700" dirty="0">
                <a:solidFill>
                  <a:srgbClr val="000000"/>
                </a:solidFill>
              </a:rPr>
              <a:t>IR, </a:t>
            </a:r>
            <a:r>
              <a:rPr lang="en-US" sz="700" dirty="0" smtClean="0">
                <a:solidFill>
                  <a:srgbClr val="000000"/>
                </a:solidFill>
              </a:rPr>
              <a:t>storage 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gray">
          <a:xfrm>
            <a:off x="1830896" y="1446010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 smtClean="0">
                <a:solidFill>
                  <a:srgbClr val="FFFFFF"/>
                </a:solidFill>
              </a:rPr>
              <a:t>M</a:t>
            </a:r>
            <a:endParaRPr lang="en-US" sz="620" dirty="0">
              <a:solidFill>
                <a:srgbClr val="FFFFFF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gray">
          <a:xfrm>
            <a:off x="2572433" y="1431612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M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gray">
          <a:xfrm>
            <a:off x="1825872" y="1629387"/>
            <a:ext cx="128016" cy="128016"/>
          </a:xfrm>
          <a:prstGeom prst="ellipse">
            <a:avLst/>
          </a:prstGeom>
          <a:solidFill>
            <a:srgbClr val="B2B2B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S</a:t>
            </a:r>
          </a:p>
        </p:txBody>
      </p:sp>
      <p:sp>
        <p:nvSpPr>
          <p:cNvPr id="15" name="Chevron 14"/>
          <p:cNvSpPr/>
          <p:nvPr/>
        </p:nvSpPr>
        <p:spPr>
          <a:xfrm>
            <a:off x="4093986" y="4576218"/>
            <a:ext cx="704535" cy="13500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0" bIns="111414" rtlCol="0" anchor="ctr" anchorCtr="0"/>
          <a:lstStyle/>
          <a:p>
            <a:pPr marL="1966"/>
            <a:r>
              <a:rPr lang="en-US" sz="700" dirty="0" smtClean="0">
                <a:solidFill>
                  <a:srgbClr val="000000"/>
                </a:solidFill>
              </a:rPr>
              <a:t>Analysis II</a:t>
            </a:r>
            <a:endParaRPr lang="en-US" sz="500" dirty="0">
              <a:solidFill>
                <a:srgbClr val="000000"/>
              </a:solidFill>
            </a:endParaRPr>
          </a:p>
        </p:txBody>
      </p:sp>
      <p:sp>
        <p:nvSpPr>
          <p:cNvPr id="16" name="Chevron 15"/>
          <p:cNvSpPr/>
          <p:nvPr/>
        </p:nvSpPr>
        <p:spPr>
          <a:xfrm>
            <a:off x="3297133" y="4580249"/>
            <a:ext cx="365760" cy="119482"/>
          </a:xfrm>
          <a:prstGeom prst="chevron">
            <a:avLst/>
          </a:prstGeom>
          <a:solidFill>
            <a:srgbClr val="92D05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91440" bIns="111414" rtlCol="0" anchor="ctr" anchorCtr="0"/>
          <a:lstStyle/>
          <a:p>
            <a:pPr algn="ctr"/>
            <a:r>
              <a:rPr lang="en-US" sz="700" dirty="0" smtClean="0">
                <a:solidFill>
                  <a:srgbClr val="000000"/>
                </a:solidFill>
              </a:rPr>
              <a:t>Build </a:t>
            </a:r>
          </a:p>
          <a:p>
            <a:pPr algn="ctr"/>
            <a:r>
              <a:rPr lang="en-US" sz="700" dirty="0" smtClean="0">
                <a:solidFill>
                  <a:srgbClr val="000000"/>
                </a:solidFill>
              </a:rPr>
              <a:t>Dev</a:t>
            </a:r>
          </a:p>
        </p:txBody>
      </p:sp>
      <p:sp>
        <p:nvSpPr>
          <p:cNvPr id="17" name="Chevron 16"/>
          <p:cNvSpPr/>
          <p:nvPr/>
        </p:nvSpPr>
        <p:spPr>
          <a:xfrm>
            <a:off x="2909495" y="3161328"/>
            <a:ext cx="2368370" cy="157338"/>
          </a:xfrm>
          <a:prstGeom prst="chevron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113197" bIns="111414" rtlCol="0" anchor="ctr" anchorCtr="0"/>
          <a:lstStyle/>
          <a:p>
            <a:pPr algn="ctr"/>
            <a:r>
              <a:rPr lang="en-US" sz="700" dirty="0" smtClean="0">
                <a:solidFill>
                  <a:srgbClr val="000000"/>
                </a:solidFill>
              </a:rPr>
              <a:t>Skype / IP Migration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18" name="Chevron 17"/>
          <p:cNvSpPr/>
          <p:nvPr/>
        </p:nvSpPr>
        <p:spPr>
          <a:xfrm>
            <a:off x="5031400" y="3459580"/>
            <a:ext cx="1308421" cy="234375"/>
          </a:xfrm>
          <a:prstGeom prst="chevron">
            <a:avLst/>
          </a:prstGeom>
          <a:solidFill>
            <a:srgbClr val="CCB78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93625" rIns="95124" bIns="93625" rtlCol="0" anchor="ctr" anchorCtr="0"/>
          <a:lstStyle/>
          <a:p>
            <a:pPr algn="ctr"/>
            <a:r>
              <a:rPr lang="en-US" sz="589" dirty="0" smtClean="0">
                <a:solidFill>
                  <a:srgbClr val="000000"/>
                </a:solidFill>
              </a:rPr>
              <a:t>Skype</a:t>
            </a:r>
          </a:p>
          <a:p>
            <a:pPr algn="ctr"/>
            <a:r>
              <a:rPr lang="en-US" sz="589" dirty="0">
                <a:solidFill>
                  <a:srgbClr val="000000"/>
                </a:solidFill>
              </a:rPr>
              <a:t>p</a:t>
            </a:r>
            <a:r>
              <a:rPr lang="en-US" sz="589" dirty="0" smtClean="0">
                <a:solidFill>
                  <a:srgbClr val="000000"/>
                </a:solidFill>
              </a:rPr>
              <a:t>rimary </a:t>
            </a:r>
            <a:r>
              <a:rPr lang="en-US" sz="589" dirty="0">
                <a:solidFill>
                  <a:srgbClr val="000000"/>
                </a:solidFill>
              </a:rPr>
              <a:t>&amp; </a:t>
            </a:r>
            <a:r>
              <a:rPr lang="en-US" sz="589" dirty="0" smtClean="0">
                <a:solidFill>
                  <a:srgbClr val="000000"/>
                </a:solidFill>
              </a:rPr>
              <a:t>secondary</a:t>
            </a:r>
            <a:endParaRPr lang="en-US" sz="589" dirty="0">
              <a:solidFill>
                <a:srgbClr val="000000"/>
              </a:solidFill>
            </a:endParaRPr>
          </a:p>
          <a:p>
            <a:pPr algn="ctr"/>
            <a:r>
              <a:rPr lang="en-US" sz="589" dirty="0">
                <a:solidFill>
                  <a:srgbClr val="000000"/>
                </a:solidFill>
              </a:rPr>
              <a:t>e</a:t>
            </a:r>
            <a:r>
              <a:rPr lang="en-US" sz="589" dirty="0" smtClean="0">
                <a:solidFill>
                  <a:srgbClr val="000000"/>
                </a:solidFill>
              </a:rPr>
              <a:t>nvironment </a:t>
            </a:r>
            <a:r>
              <a:rPr lang="en-US" sz="589" dirty="0">
                <a:solidFill>
                  <a:srgbClr val="000000"/>
                </a:solidFill>
              </a:rPr>
              <a:t>build</a:t>
            </a:r>
          </a:p>
        </p:txBody>
      </p:sp>
      <p:sp>
        <p:nvSpPr>
          <p:cNvPr id="19" name="Chevron 18"/>
          <p:cNvSpPr/>
          <p:nvPr/>
        </p:nvSpPr>
        <p:spPr>
          <a:xfrm>
            <a:off x="6323359" y="3459580"/>
            <a:ext cx="1610365" cy="234375"/>
          </a:xfrm>
          <a:prstGeom prst="chevron">
            <a:avLst/>
          </a:prstGeom>
          <a:solidFill>
            <a:srgbClr val="CCB78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93625" rIns="95124" bIns="93625" rtlCol="0" anchor="ctr" anchorCtr="0"/>
          <a:lstStyle/>
          <a:p>
            <a:pPr algn="ctr"/>
            <a:r>
              <a:rPr lang="en-US" sz="589" dirty="0" smtClean="0">
                <a:solidFill>
                  <a:srgbClr val="000000"/>
                </a:solidFill>
              </a:rPr>
              <a:t>Skype</a:t>
            </a:r>
          </a:p>
          <a:p>
            <a:pPr algn="ctr"/>
            <a:r>
              <a:rPr lang="en-US" sz="589" dirty="0">
                <a:solidFill>
                  <a:srgbClr val="000000"/>
                </a:solidFill>
              </a:rPr>
              <a:t>u</a:t>
            </a:r>
            <a:r>
              <a:rPr lang="en-US" sz="589" dirty="0" smtClean="0">
                <a:solidFill>
                  <a:srgbClr val="000000"/>
                </a:solidFill>
              </a:rPr>
              <a:t>ser </a:t>
            </a:r>
            <a:r>
              <a:rPr lang="en-US" sz="589" dirty="0">
                <a:solidFill>
                  <a:srgbClr val="000000"/>
                </a:solidFill>
              </a:rPr>
              <a:t>migration</a:t>
            </a:r>
          </a:p>
        </p:txBody>
      </p:sp>
      <p:sp>
        <p:nvSpPr>
          <p:cNvPr id="20" name="Chevron 19"/>
          <p:cNvSpPr/>
          <p:nvPr/>
        </p:nvSpPr>
        <p:spPr>
          <a:xfrm>
            <a:off x="4512292" y="3459579"/>
            <a:ext cx="563628" cy="234375"/>
          </a:xfrm>
          <a:prstGeom prst="chevron">
            <a:avLst/>
          </a:prstGeom>
          <a:solidFill>
            <a:srgbClr val="CCB78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93625" rIns="95124" bIns="93625" rtlCol="0" anchor="ctr" anchorCtr="0"/>
          <a:lstStyle/>
          <a:p>
            <a:pPr algn="ctr"/>
            <a:r>
              <a:rPr lang="en-US" sz="589" dirty="0" smtClean="0">
                <a:solidFill>
                  <a:srgbClr val="000000"/>
                </a:solidFill>
              </a:rPr>
              <a:t>Skype</a:t>
            </a:r>
          </a:p>
          <a:p>
            <a:pPr algn="ctr"/>
            <a:r>
              <a:rPr lang="en-US" sz="589" dirty="0">
                <a:solidFill>
                  <a:srgbClr val="000000"/>
                </a:solidFill>
              </a:rPr>
              <a:t>a</a:t>
            </a:r>
            <a:r>
              <a:rPr lang="en-US" sz="589" dirty="0" smtClean="0">
                <a:solidFill>
                  <a:srgbClr val="000000"/>
                </a:solidFill>
              </a:rPr>
              <a:t>nalysis</a:t>
            </a:r>
            <a:endParaRPr lang="en-US" sz="589" dirty="0">
              <a:solidFill>
                <a:srgbClr val="000000"/>
              </a:solidFill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2869438" y="2964595"/>
            <a:ext cx="5297815" cy="157338"/>
          </a:xfrm>
          <a:prstGeom prst="chevron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113197" bIns="111414" rtlCol="0" anchor="ctr" anchorCtr="0"/>
          <a:lstStyle/>
          <a:p>
            <a:pPr algn="ctr"/>
            <a:r>
              <a:rPr lang="en-US" sz="700" dirty="0">
                <a:solidFill>
                  <a:srgbClr val="000000"/>
                </a:solidFill>
              </a:rPr>
              <a:t>Voice </a:t>
            </a:r>
            <a:r>
              <a:rPr lang="en-US" sz="700" dirty="0" smtClean="0">
                <a:solidFill>
                  <a:srgbClr val="000000"/>
                </a:solidFill>
              </a:rPr>
              <a:t>separation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1828055" y="3455662"/>
            <a:ext cx="755383" cy="234375"/>
          </a:xfrm>
          <a:prstGeom prst="chevron">
            <a:avLst/>
          </a:prstGeom>
          <a:solidFill>
            <a:srgbClr val="92D05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56598" tIns="111414" rIns="113197" bIns="111414" rtlCol="0" anchor="ctr" anchorCtr="0"/>
          <a:lstStyle/>
          <a:p>
            <a:r>
              <a:rPr lang="en-US" sz="700" dirty="0">
                <a:solidFill>
                  <a:srgbClr val="000000"/>
                </a:solidFill>
              </a:rPr>
              <a:t>Build out </a:t>
            </a:r>
            <a:r>
              <a:rPr lang="en-US" sz="700" dirty="0" err="1">
                <a:solidFill>
                  <a:srgbClr val="000000"/>
                </a:solidFill>
              </a:rPr>
              <a:t>Lync</a:t>
            </a:r>
            <a:r>
              <a:rPr lang="en-US" sz="700" dirty="0">
                <a:solidFill>
                  <a:srgbClr val="000000"/>
                </a:solidFill>
              </a:rPr>
              <a:t> </a:t>
            </a:r>
          </a:p>
          <a:p>
            <a:r>
              <a:rPr lang="en-US" sz="700" dirty="0">
                <a:solidFill>
                  <a:srgbClr val="000000"/>
                </a:solidFill>
              </a:rPr>
              <a:t>2013 in </a:t>
            </a:r>
            <a:r>
              <a:rPr lang="en-US" sz="700" dirty="0" err="1">
                <a:solidFill>
                  <a:srgbClr val="000000"/>
                </a:solidFill>
              </a:rPr>
              <a:t>VUH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gray">
          <a:xfrm>
            <a:off x="2785395" y="2976576"/>
            <a:ext cx="128016" cy="128016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XL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gray">
          <a:xfrm>
            <a:off x="1821616" y="3505457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M</a:t>
            </a:r>
          </a:p>
        </p:txBody>
      </p:sp>
      <p:sp>
        <p:nvSpPr>
          <p:cNvPr id="25" name="Chevron 24"/>
          <p:cNvSpPr/>
          <p:nvPr/>
        </p:nvSpPr>
        <p:spPr>
          <a:xfrm>
            <a:off x="2509171" y="4571927"/>
            <a:ext cx="813169" cy="284789"/>
          </a:xfrm>
          <a:prstGeom prst="chevron">
            <a:avLst/>
          </a:prstGeom>
          <a:solidFill>
            <a:srgbClr val="92D05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1320" tIns="111414" rIns="0" bIns="111414" rtlCol="0" anchor="ctr" anchorCtr="0"/>
          <a:lstStyle/>
          <a:p>
            <a:r>
              <a:rPr lang="en-US" sz="700" dirty="0" smtClean="0">
                <a:solidFill>
                  <a:srgbClr val="000000"/>
                </a:solidFill>
              </a:rPr>
              <a:t>Analysis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26" name="Chevron 25"/>
          <p:cNvSpPr/>
          <p:nvPr/>
        </p:nvSpPr>
        <p:spPr>
          <a:xfrm>
            <a:off x="2615727" y="6099519"/>
            <a:ext cx="1891712" cy="234375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113197" bIns="111414" rtlCol="0" anchor="ctr" anchorCtr="0"/>
          <a:lstStyle/>
          <a:p>
            <a:pPr algn="ctr"/>
            <a:r>
              <a:rPr lang="en-US" sz="700" dirty="0" smtClean="0">
                <a:solidFill>
                  <a:srgbClr val="000000"/>
                </a:solidFill>
              </a:rPr>
              <a:t>BI replacement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28" name="Chevron 27"/>
          <p:cNvSpPr/>
          <p:nvPr/>
        </p:nvSpPr>
        <p:spPr>
          <a:xfrm>
            <a:off x="3165509" y="4974139"/>
            <a:ext cx="2296003" cy="234375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91440" rIns="0" bIns="91440" rtlCol="0" anchor="ctr" anchorCtr="0"/>
          <a:lstStyle/>
          <a:p>
            <a:r>
              <a:rPr lang="en-US" sz="700" dirty="0" smtClean="0">
                <a:solidFill>
                  <a:srgbClr val="000000"/>
                </a:solidFill>
              </a:rPr>
              <a:t>New </a:t>
            </a:r>
            <a:r>
              <a:rPr lang="en-US" sz="700" dirty="0">
                <a:solidFill>
                  <a:srgbClr val="000000"/>
                </a:solidFill>
              </a:rPr>
              <a:t>IDM </a:t>
            </a:r>
            <a:r>
              <a:rPr lang="en-US" sz="700" dirty="0" smtClean="0">
                <a:solidFill>
                  <a:srgbClr val="000000"/>
                </a:solidFill>
              </a:rPr>
              <a:t>implementation</a:t>
            </a:r>
          </a:p>
          <a:p>
            <a:r>
              <a:rPr lang="en-US" sz="600" dirty="0" smtClean="0">
                <a:solidFill>
                  <a:srgbClr val="000000"/>
                </a:solidFill>
              </a:rPr>
              <a:t>*IDM requires operational VU DS shell April 2017 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29" name="Chevron 28"/>
          <p:cNvSpPr/>
          <p:nvPr/>
        </p:nvSpPr>
        <p:spPr>
          <a:xfrm>
            <a:off x="2615727" y="5348167"/>
            <a:ext cx="1823638" cy="234375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113197" bIns="111414" rtlCol="0" anchor="ctr" anchorCtr="0"/>
          <a:lstStyle/>
          <a:p>
            <a:pPr algn="ctr"/>
            <a:r>
              <a:rPr lang="en-US" sz="700" dirty="0">
                <a:solidFill>
                  <a:srgbClr val="000000"/>
                </a:solidFill>
              </a:rPr>
              <a:t>          </a:t>
            </a:r>
            <a:r>
              <a:rPr lang="en-US" sz="700" dirty="0" err="1">
                <a:solidFill>
                  <a:srgbClr val="000000"/>
                </a:solidFill>
              </a:rPr>
              <a:t>EPI</a:t>
            </a:r>
            <a:r>
              <a:rPr lang="en-US" sz="700" dirty="0">
                <a:solidFill>
                  <a:srgbClr val="000000"/>
                </a:solidFill>
              </a:rPr>
              <a:t> replacement implementation</a:t>
            </a:r>
          </a:p>
        </p:txBody>
      </p:sp>
      <p:sp>
        <p:nvSpPr>
          <p:cNvPr id="30" name="Chevron 29"/>
          <p:cNvSpPr/>
          <p:nvPr/>
        </p:nvSpPr>
        <p:spPr>
          <a:xfrm>
            <a:off x="4466012" y="5348167"/>
            <a:ext cx="1255113" cy="234375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113197" bIns="111414" rtlCol="0" anchor="ctr" anchorCtr="0"/>
          <a:lstStyle/>
          <a:p>
            <a:pPr algn="ctr"/>
            <a:r>
              <a:rPr lang="en-US" sz="700" dirty="0">
                <a:solidFill>
                  <a:srgbClr val="000000"/>
                </a:solidFill>
              </a:rPr>
              <a:t>        </a:t>
            </a:r>
            <a:r>
              <a:rPr lang="en-US" sz="700" dirty="0" err="1">
                <a:solidFill>
                  <a:srgbClr val="000000"/>
                </a:solidFill>
              </a:rPr>
              <a:t>MDM</a:t>
            </a:r>
            <a:r>
              <a:rPr lang="en-US" sz="700" dirty="0">
                <a:solidFill>
                  <a:srgbClr val="000000"/>
                </a:solidFill>
              </a:rPr>
              <a:t> – additional data</a:t>
            </a:r>
          </a:p>
        </p:txBody>
      </p:sp>
      <p:sp>
        <p:nvSpPr>
          <p:cNvPr id="31" name="Chevron 30"/>
          <p:cNvSpPr/>
          <p:nvPr/>
        </p:nvSpPr>
        <p:spPr>
          <a:xfrm>
            <a:off x="2614617" y="5727215"/>
            <a:ext cx="2493868" cy="234375"/>
          </a:xfrm>
          <a:prstGeom prst="chevron">
            <a:avLst/>
          </a:prstGeom>
          <a:solidFill>
            <a:srgbClr val="CCB78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113197" bIns="111414" rtlCol="0" anchor="ctr" anchorCtr="0"/>
          <a:lstStyle/>
          <a:p>
            <a:pPr algn="ctr"/>
            <a:r>
              <a:rPr lang="en-US" sz="700" dirty="0" err="1" smtClean="0">
                <a:solidFill>
                  <a:srgbClr val="000000"/>
                </a:solidFill>
              </a:rPr>
              <a:t>SkyVU</a:t>
            </a:r>
            <a:r>
              <a:rPr lang="en-US" sz="700" dirty="0" smtClean="0">
                <a:solidFill>
                  <a:srgbClr val="000000"/>
                </a:solidFill>
              </a:rPr>
              <a:t> implementation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32" name="Chevron 31"/>
          <p:cNvSpPr/>
          <p:nvPr/>
        </p:nvSpPr>
        <p:spPr>
          <a:xfrm>
            <a:off x="3438590" y="4174438"/>
            <a:ext cx="1108311" cy="132813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1320" tIns="111414" rIns="0" bIns="111414" rtlCol="0" anchor="ctr" anchorCtr="0"/>
          <a:lstStyle/>
          <a:p>
            <a:r>
              <a:rPr lang="en-US" sz="700" dirty="0" smtClean="0">
                <a:solidFill>
                  <a:srgbClr val="000000"/>
                </a:solidFill>
              </a:rPr>
              <a:t>Analysis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33" name="Chevron 32"/>
          <p:cNvSpPr/>
          <p:nvPr/>
        </p:nvSpPr>
        <p:spPr>
          <a:xfrm>
            <a:off x="1943728" y="3795777"/>
            <a:ext cx="962396" cy="156969"/>
          </a:xfrm>
          <a:prstGeom prst="chevron">
            <a:avLst/>
          </a:prstGeom>
          <a:solidFill>
            <a:srgbClr val="92D05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113197" bIns="111414" rtlCol="0" anchor="ctr" anchorCtr="0"/>
          <a:lstStyle/>
          <a:p>
            <a:pPr marL="70748" algn="ctr"/>
            <a:r>
              <a:rPr lang="en-US" sz="700" dirty="0" smtClean="0">
                <a:solidFill>
                  <a:srgbClr val="000000"/>
                </a:solidFill>
              </a:rPr>
              <a:t>         Domain </a:t>
            </a:r>
            <a:r>
              <a:rPr lang="en-US" sz="700" dirty="0">
                <a:solidFill>
                  <a:srgbClr val="000000"/>
                </a:solidFill>
              </a:rPr>
              <a:t>name decision</a:t>
            </a:r>
          </a:p>
        </p:txBody>
      </p:sp>
      <p:sp>
        <p:nvSpPr>
          <p:cNvPr id="34" name="Chevron 33"/>
          <p:cNvSpPr/>
          <p:nvPr/>
        </p:nvSpPr>
        <p:spPr>
          <a:xfrm>
            <a:off x="4309396" y="3907117"/>
            <a:ext cx="2486719" cy="156486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0" bIns="111414" rtlCol="0" anchor="ctr" anchorCtr="0"/>
          <a:lstStyle/>
          <a:p>
            <a:pPr algn="ctr"/>
            <a:r>
              <a:rPr lang="en-US" sz="700" dirty="0">
                <a:solidFill>
                  <a:srgbClr val="000000"/>
                </a:solidFill>
              </a:rPr>
              <a:t>VUMC </a:t>
            </a:r>
            <a:r>
              <a:rPr lang="en-US" sz="700" dirty="0" smtClean="0">
                <a:solidFill>
                  <a:srgbClr val="000000"/>
                </a:solidFill>
              </a:rPr>
              <a:t>email </a:t>
            </a:r>
            <a:r>
              <a:rPr lang="en-US" sz="700" dirty="0">
                <a:solidFill>
                  <a:srgbClr val="000000"/>
                </a:solidFill>
              </a:rPr>
              <a:t>service </a:t>
            </a:r>
            <a:r>
              <a:rPr lang="en-US" sz="700" dirty="0" smtClean="0">
                <a:solidFill>
                  <a:srgbClr val="000000"/>
                </a:solidFill>
              </a:rPr>
              <a:t>transition</a:t>
            </a:r>
            <a:endParaRPr lang="en-US" sz="700" dirty="0">
              <a:solidFill>
                <a:srgbClr val="000000"/>
              </a:solidFill>
            </a:endParaRPr>
          </a:p>
          <a:p>
            <a:pPr algn="ctr"/>
            <a:r>
              <a:rPr lang="en-US" sz="600" dirty="0" smtClean="0">
                <a:solidFill>
                  <a:srgbClr val="000000"/>
                </a:solidFill>
              </a:rPr>
              <a:t>*VUMC email requires operational VUMC DS</a:t>
            </a:r>
            <a:endParaRPr lang="en-US" sz="400" dirty="0">
              <a:solidFill>
                <a:srgbClr val="000000"/>
              </a:solidFill>
            </a:endParaRPr>
          </a:p>
        </p:txBody>
      </p:sp>
      <p:sp>
        <p:nvSpPr>
          <p:cNvPr id="35" name="Chevron 34"/>
          <p:cNvSpPr/>
          <p:nvPr/>
        </p:nvSpPr>
        <p:spPr>
          <a:xfrm>
            <a:off x="3694376" y="3921205"/>
            <a:ext cx="532286" cy="13500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0" bIns="111414" rtlCol="0" anchor="ctr" anchorCtr="0"/>
          <a:lstStyle/>
          <a:p>
            <a:pPr marL="1966"/>
            <a:r>
              <a:rPr lang="en-US" sz="700" dirty="0" smtClean="0">
                <a:solidFill>
                  <a:srgbClr val="000000"/>
                </a:solidFill>
              </a:rPr>
              <a:t> Analysis</a:t>
            </a:r>
            <a:endParaRPr lang="en-US" sz="500" dirty="0">
              <a:solidFill>
                <a:srgbClr val="000000"/>
              </a:solidFill>
            </a:endParaRPr>
          </a:p>
        </p:txBody>
      </p:sp>
      <p:sp>
        <p:nvSpPr>
          <p:cNvPr id="36" name="Chevron 35"/>
          <p:cNvSpPr/>
          <p:nvPr/>
        </p:nvSpPr>
        <p:spPr>
          <a:xfrm>
            <a:off x="3456549" y="2568613"/>
            <a:ext cx="1926092" cy="155761"/>
          </a:xfrm>
          <a:prstGeom prst="chevron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56598" tIns="111414" rIns="113197" bIns="111414" rtlCol="0" anchor="ctr" anchorCtr="0"/>
          <a:lstStyle/>
          <a:p>
            <a:r>
              <a:rPr lang="en-US" sz="700" dirty="0">
                <a:solidFill>
                  <a:srgbClr val="000000"/>
                </a:solidFill>
              </a:rPr>
              <a:t>Separate network cores and control point</a:t>
            </a:r>
          </a:p>
        </p:txBody>
      </p:sp>
      <p:sp>
        <p:nvSpPr>
          <p:cNvPr id="37" name="Chevron 36"/>
          <p:cNvSpPr/>
          <p:nvPr/>
        </p:nvSpPr>
        <p:spPr>
          <a:xfrm>
            <a:off x="3041307" y="2754510"/>
            <a:ext cx="705843" cy="166874"/>
          </a:xfrm>
          <a:prstGeom prst="chevron">
            <a:avLst/>
          </a:prstGeom>
          <a:solidFill>
            <a:srgbClr val="92D05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113197" bIns="111414" rtlCol="0" anchor="ctr" anchorCtr="0"/>
          <a:lstStyle/>
          <a:p>
            <a:r>
              <a:rPr lang="en-US" sz="700" dirty="0">
                <a:solidFill>
                  <a:srgbClr val="000000"/>
                </a:solidFill>
              </a:rPr>
              <a:t>Separate </a:t>
            </a:r>
            <a:r>
              <a:rPr lang="en-US" sz="700" dirty="0" smtClean="0">
                <a:solidFill>
                  <a:srgbClr val="000000"/>
                </a:solidFill>
              </a:rPr>
              <a:t>VPN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38" name="Chevron 37"/>
          <p:cNvSpPr/>
          <p:nvPr/>
        </p:nvSpPr>
        <p:spPr>
          <a:xfrm>
            <a:off x="5774436" y="2592578"/>
            <a:ext cx="2498708" cy="305133"/>
          </a:xfrm>
          <a:prstGeom prst="chevron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113197" bIns="111414" rtlCol="0" anchor="ctr" anchorCtr="0"/>
          <a:lstStyle/>
          <a:p>
            <a:pPr algn="ctr"/>
            <a:r>
              <a:rPr lang="en-US" sz="700" dirty="0">
                <a:solidFill>
                  <a:srgbClr val="000000"/>
                </a:solidFill>
              </a:rPr>
              <a:t>Separate perimeter and security environment</a:t>
            </a:r>
          </a:p>
        </p:txBody>
      </p:sp>
      <p:sp>
        <p:nvSpPr>
          <p:cNvPr id="39" name="Chevron 38"/>
          <p:cNvSpPr/>
          <p:nvPr/>
        </p:nvSpPr>
        <p:spPr>
          <a:xfrm>
            <a:off x="3235668" y="1830288"/>
            <a:ext cx="827605" cy="284789"/>
          </a:xfrm>
          <a:prstGeom prst="chevron">
            <a:avLst/>
          </a:prstGeom>
          <a:solidFill>
            <a:srgbClr val="92D050"/>
          </a:solidFill>
          <a:ln w="9525"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113197" bIns="111414" rtlCol="0" anchor="ctr" anchorCtr="0"/>
          <a:lstStyle/>
          <a:p>
            <a:r>
              <a:rPr lang="en-US" sz="700" dirty="0">
                <a:solidFill>
                  <a:srgbClr val="000000"/>
                </a:solidFill>
              </a:rPr>
              <a:t>Establish new </a:t>
            </a:r>
          </a:p>
          <a:p>
            <a:r>
              <a:rPr lang="en-US" sz="700" dirty="0">
                <a:solidFill>
                  <a:srgbClr val="000000"/>
                </a:solidFill>
              </a:rPr>
              <a:t>brick and mortar</a:t>
            </a:r>
          </a:p>
          <a:p>
            <a:r>
              <a:rPr lang="en-US" sz="700" dirty="0">
                <a:solidFill>
                  <a:srgbClr val="000000"/>
                </a:solidFill>
              </a:rPr>
              <a:t>secondary DC</a:t>
            </a:r>
          </a:p>
        </p:txBody>
      </p:sp>
      <p:sp>
        <p:nvSpPr>
          <p:cNvPr id="40" name="Chevron 39"/>
          <p:cNvSpPr/>
          <p:nvPr/>
        </p:nvSpPr>
        <p:spPr>
          <a:xfrm>
            <a:off x="2003787" y="2227495"/>
            <a:ext cx="589144" cy="284789"/>
          </a:xfrm>
          <a:prstGeom prst="chevron">
            <a:avLst/>
          </a:prstGeom>
          <a:solidFill>
            <a:srgbClr val="92D05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113197" bIns="111414" rtlCol="0" anchor="ctr" anchorCtr="0"/>
          <a:lstStyle/>
          <a:p>
            <a:pPr marL="70748" algn="ctr"/>
            <a:r>
              <a:rPr lang="en-US" sz="700" dirty="0">
                <a:solidFill>
                  <a:srgbClr val="000000"/>
                </a:solidFill>
              </a:rPr>
              <a:t>      Demos</a:t>
            </a:r>
          </a:p>
        </p:txBody>
      </p:sp>
      <p:sp>
        <p:nvSpPr>
          <p:cNvPr id="41" name="Chevron 40"/>
          <p:cNvSpPr/>
          <p:nvPr/>
        </p:nvSpPr>
        <p:spPr>
          <a:xfrm>
            <a:off x="1828055" y="4977279"/>
            <a:ext cx="755051" cy="234375"/>
          </a:xfrm>
          <a:prstGeom prst="chevron">
            <a:avLst/>
          </a:prstGeom>
          <a:solidFill>
            <a:srgbClr val="92D05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576" tIns="111414" rIns="0" bIns="111414" rtlCol="0" anchor="ctr" anchorCtr="0"/>
          <a:lstStyle/>
          <a:p>
            <a:r>
              <a:rPr lang="en-US" sz="700" dirty="0" err="1">
                <a:solidFill>
                  <a:srgbClr val="000000"/>
                </a:solidFill>
              </a:rPr>
              <a:t>IDM</a:t>
            </a:r>
            <a:r>
              <a:rPr lang="en-US" sz="700" dirty="0">
                <a:solidFill>
                  <a:srgbClr val="000000"/>
                </a:solidFill>
              </a:rPr>
              <a:t> vendor </a:t>
            </a:r>
          </a:p>
          <a:p>
            <a:r>
              <a:rPr lang="en-US" sz="700" dirty="0">
                <a:solidFill>
                  <a:srgbClr val="000000"/>
                </a:solidFill>
              </a:rPr>
              <a:t>s</a:t>
            </a:r>
            <a:r>
              <a:rPr lang="en-US" sz="700" dirty="0" smtClean="0">
                <a:solidFill>
                  <a:srgbClr val="000000"/>
                </a:solidFill>
              </a:rPr>
              <a:t>election</a:t>
            </a:r>
          </a:p>
          <a:p>
            <a:r>
              <a:rPr lang="en-US" sz="700" dirty="0" smtClean="0">
                <a:solidFill>
                  <a:srgbClr val="000000"/>
                </a:solidFill>
              </a:rPr>
              <a:t>(</a:t>
            </a:r>
            <a:r>
              <a:rPr lang="en-US" sz="700" dirty="0" err="1" smtClean="0">
                <a:solidFill>
                  <a:srgbClr val="000000"/>
                </a:solidFill>
              </a:rPr>
              <a:t>SailPoint</a:t>
            </a:r>
            <a:r>
              <a:rPr lang="en-US" sz="700" dirty="0" smtClean="0">
                <a:solidFill>
                  <a:srgbClr val="000000"/>
                </a:solidFill>
              </a:rPr>
              <a:t>)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42" name="Chevron 41"/>
          <p:cNvSpPr/>
          <p:nvPr/>
        </p:nvSpPr>
        <p:spPr>
          <a:xfrm>
            <a:off x="1828055" y="5348169"/>
            <a:ext cx="755050" cy="234375"/>
          </a:xfrm>
          <a:prstGeom prst="chevron">
            <a:avLst/>
          </a:prstGeom>
          <a:solidFill>
            <a:srgbClr val="92D05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576" tIns="111414" rIns="0" bIns="111414" rtlCol="0" anchor="ctr" anchorCtr="0"/>
          <a:lstStyle/>
          <a:p>
            <a:r>
              <a:rPr lang="en-US" sz="700" dirty="0" err="1">
                <a:solidFill>
                  <a:srgbClr val="000000"/>
                </a:solidFill>
              </a:rPr>
              <a:t>MDM</a:t>
            </a:r>
            <a:r>
              <a:rPr lang="en-US" sz="700" dirty="0">
                <a:solidFill>
                  <a:srgbClr val="000000"/>
                </a:solidFill>
              </a:rPr>
              <a:t> vendor </a:t>
            </a:r>
          </a:p>
          <a:p>
            <a:r>
              <a:rPr lang="en-US" sz="700" dirty="0">
                <a:solidFill>
                  <a:srgbClr val="000000"/>
                </a:solidFill>
              </a:rPr>
              <a:t>s</a:t>
            </a:r>
            <a:r>
              <a:rPr lang="en-US" sz="700" dirty="0" smtClean="0">
                <a:solidFill>
                  <a:srgbClr val="000000"/>
                </a:solidFill>
              </a:rPr>
              <a:t>election</a:t>
            </a:r>
          </a:p>
          <a:p>
            <a:r>
              <a:rPr lang="en-US" sz="700" dirty="0" smtClean="0">
                <a:solidFill>
                  <a:srgbClr val="000000"/>
                </a:solidFill>
              </a:rPr>
              <a:t>(IBM)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43" name="Chevron 42"/>
          <p:cNvSpPr/>
          <p:nvPr/>
        </p:nvSpPr>
        <p:spPr>
          <a:xfrm>
            <a:off x="2651660" y="2568614"/>
            <a:ext cx="689729" cy="160935"/>
          </a:xfrm>
          <a:prstGeom prst="chevron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56598" tIns="111414" rIns="113197" bIns="111414" rtlCol="0" anchor="ctr" anchorCtr="0"/>
          <a:lstStyle/>
          <a:p>
            <a:r>
              <a:rPr lang="en-US" sz="700" dirty="0">
                <a:solidFill>
                  <a:srgbClr val="000000"/>
                </a:solidFill>
              </a:rPr>
              <a:t>Building</a:t>
            </a:r>
          </a:p>
          <a:p>
            <a:r>
              <a:rPr lang="en-US" sz="700" dirty="0">
                <a:solidFill>
                  <a:srgbClr val="000000"/>
                </a:solidFill>
              </a:rPr>
              <a:t>r</a:t>
            </a:r>
            <a:r>
              <a:rPr lang="en-US" sz="700" dirty="0" smtClean="0">
                <a:solidFill>
                  <a:srgbClr val="000000"/>
                </a:solidFill>
              </a:rPr>
              <a:t>ealign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gray">
          <a:xfrm>
            <a:off x="3204761" y="1902723"/>
            <a:ext cx="128016" cy="128016"/>
          </a:xfrm>
          <a:prstGeom prst="ellipse">
            <a:avLst/>
          </a:prstGeom>
          <a:solidFill>
            <a:srgbClr val="B2B2B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 smtClean="0">
                <a:solidFill>
                  <a:srgbClr val="FFFFFF"/>
                </a:solidFill>
              </a:rPr>
              <a:t>S</a:t>
            </a:r>
            <a:endParaRPr lang="en-US" sz="620" dirty="0">
              <a:solidFill>
                <a:srgbClr val="FFFFFF"/>
              </a:solidFill>
            </a:endParaRP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gray">
          <a:xfrm>
            <a:off x="5761000" y="2676503"/>
            <a:ext cx="128016" cy="128016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XL</a:t>
            </a: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gray">
          <a:xfrm>
            <a:off x="3358660" y="2580805"/>
            <a:ext cx="128016" cy="128016"/>
          </a:xfrm>
          <a:prstGeom prst="ellipse">
            <a:avLst/>
          </a:prstGeom>
          <a:solidFill>
            <a:srgbClr val="4D4D4D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L</a:t>
            </a:r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gray">
          <a:xfrm>
            <a:off x="2949342" y="2769782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M</a:t>
            </a:r>
          </a:p>
        </p:txBody>
      </p:sp>
      <p:sp>
        <p:nvSpPr>
          <p:cNvPr id="49" name="Oval 48"/>
          <p:cNvSpPr>
            <a:spLocks noChangeArrowheads="1"/>
          </p:cNvSpPr>
          <p:nvPr/>
        </p:nvSpPr>
        <p:spPr bwMode="gray">
          <a:xfrm>
            <a:off x="1967657" y="2302660"/>
            <a:ext cx="128016" cy="128016"/>
          </a:xfrm>
          <a:prstGeom prst="ellipse">
            <a:avLst/>
          </a:prstGeom>
          <a:solidFill>
            <a:srgbClr val="B2B2B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XS</a:t>
            </a:r>
          </a:p>
        </p:txBody>
      </p:sp>
      <p:sp>
        <p:nvSpPr>
          <p:cNvPr id="50" name="Oval 49"/>
          <p:cNvSpPr>
            <a:spLocks noChangeArrowheads="1"/>
          </p:cNvSpPr>
          <p:nvPr/>
        </p:nvSpPr>
        <p:spPr bwMode="gray">
          <a:xfrm>
            <a:off x="1864015" y="3812576"/>
            <a:ext cx="128016" cy="128016"/>
          </a:xfrm>
          <a:prstGeom prst="ellipse">
            <a:avLst/>
          </a:prstGeom>
          <a:solidFill>
            <a:srgbClr val="B2B2B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XS</a:t>
            </a:r>
          </a:p>
        </p:txBody>
      </p:sp>
      <p:sp>
        <p:nvSpPr>
          <p:cNvPr id="51" name="Oval 50"/>
          <p:cNvSpPr>
            <a:spLocks noChangeArrowheads="1"/>
          </p:cNvSpPr>
          <p:nvPr/>
        </p:nvSpPr>
        <p:spPr bwMode="gray">
          <a:xfrm>
            <a:off x="4226136" y="3916746"/>
            <a:ext cx="128016" cy="128016"/>
          </a:xfrm>
          <a:prstGeom prst="ellipse">
            <a:avLst/>
          </a:prstGeom>
          <a:solidFill>
            <a:srgbClr val="4D4D4D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L</a:t>
            </a:r>
          </a:p>
        </p:txBody>
      </p:sp>
      <p:sp>
        <p:nvSpPr>
          <p:cNvPr id="52" name="Oval 51"/>
          <p:cNvSpPr>
            <a:spLocks noChangeArrowheads="1"/>
          </p:cNvSpPr>
          <p:nvPr/>
        </p:nvSpPr>
        <p:spPr bwMode="gray">
          <a:xfrm>
            <a:off x="3592828" y="3924065"/>
            <a:ext cx="128016" cy="128016"/>
          </a:xfrm>
          <a:prstGeom prst="ellipse">
            <a:avLst/>
          </a:prstGeom>
          <a:solidFill>
            <a:srgbClr val="B2B2B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 smtClean="0">
                <a:solidFill>
                  <a:srgbClr val="FFFFFF"/>
                </a:solidFill>
              </a:rPr>
              <a:t>M</a:t>
            </a:r>
            <a:endParaRPr lang="en-US" sz="620" dirty="0">
              <a:solidFill>
                <a:srgbClr val="FFFFFF"/>
              </a:solidFill>
            </a:endParaRPr>
          </a:p>
        </p:txBody>
      </p:sp>
      <p:sp>
        <p:nvSpPr>
          <p:cNvPr id="53" name="Oval 52"/>
          <p:cNvSpPr>
            <a:spLocks noChangeArrowheads="1"/>
          </p:cNvSpPr>
          <p:nvPr/>
        </p:nvSpPr>
        <p:spPr bwMode="gray">
          <a:xfrm>
            <a:off x="1808871" y="5024231"/>
            <a:ext cx="128016" cy="128016"/>
          </a:xfrm>
          <a:prstGeom prst="ellipse">
            <a:avLst/>
          </a:prstGeom>
          <a:solidFill>
            <a:srgbClr val="B2B2B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XS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gray">
          <a:xfrm>
            <a:off x="3130936" y="5029255"/>
            <a:ext cx="128016" cy="128016"/>
          </a:xfrm>
          <a:prstGeom prst="ellipse">
            <a:avLst/>
          </a:prstGeom>
          <a:solidFill>
            <a:srgbClr val="4D4D4D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L</a:t>
            </a:r>
          </a:p>
        </p:txBody>
      </p:sp>
      <p:sp>
        <p:nvSpPr>
          <p:cNvPr id="55" name="Oval 54"/>
          <p:cNvSpPr>
            <a:spLocks noChangeArrowheads="1"/>
          </p:cNvSpPr>
          <p:nvPr/>
        </p:nvSpPr>
        <p:spPr bwMode="gray">
          <a:xfrm>
            <a:off x="1813895" y="5400020"/>
            <a:ext cx="128016" cy="128016"/>
          </a:xfrm>
          <a:prstGeom prst="ellipse">
            <a:avLst/>
          </a:prstGeom>
          <a:solidFill>
            <a:srgbClr val="B2B2B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XS</a:t>
            </a:r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gray">
          <a:xfrm>
            <a:off x="2569950" y="5397442"/>
            <a:ext cx="128016" cy="128016"/>
          </a:xfrm>
          <a:prstGeom prst="ellipse">
            <a:avLst/>
          </a:prstGeom>
          <a:solidFill>
            <a:srgbClr val="4D4D4D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L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gray">
          <a:xfrm>
            <a:off x="4434552" y="5397235"/>
            <a:ext cx="128016" cy="128016"/>
          </a:xfrm>
          <a:prstGeom prst="ellipse">
            <a:avLst/>
          </a:prstGeom>
          <a:solidFill>
            <a:srgbClr val="4D4D4D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L</a:t>
            </a:r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gray">
          <a:xfrm>
            <a:off x="2564926" y="5778237"/>
            <a:ext cx="128016" cy="128016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XL</a:t>
            </a:r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gray">
          <a:xfrm>
            <a:off x="2562884" y="2583001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M</a:t>
            </a:r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gray">
          <a:xfrm>
            <a:off x="2574974" y="6148794"/>
            <a:ext cx="128016" cy="128016"/>
          </a:xfrm>
          <a:prstGeom prst="ellipse">
            <a:avLst/>
          </a:prstGeom>
          <a:solidFill>
            <a:srgbClr val="4D4D4D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L</a:t>
            </a:r>
          </a:p>
        </p:txBody>
      </p:sp>
      <p:sp>
        <p:nvSpPr>
          <p:cNvPr id="61" name="Chevron 60"/>
          <p:cNvSpPr/>
          <p:nvPr/>
        </p:nvSpPr>
        <p:spPr>
          <a:xfrm>
            <a:off x="4776266" y="4571927"/>
            <a:ext cx="4921187" cy="284789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56598" tIns="111414" rIns="0" bIns="111414" rtlCol="0" anchor="ctr" anchorCtr="0"/>
          <a:lstStyle/>
          <a:p>
            <a:r>
              <a:rPr lang="en-US" sz="700" dirty="0">
                <a:solidFill>
                  <a:srgbClr val="000000"/>
                </a:solidFill>
              </a:rPr>
              <a:t>Migrate </a:t>
            </a:r>
            <a:r>
              <a:rPr lang="en-US" sz="700" dirty="0" smtClean="0">
                <a:solidFill>
                  <a:srgbClr val="000000"/>
                </a:solidFill>
              </a:rPr>
              <a:t>users, applications, and workstations to </a:t>
            </a:r>
            <a:r>
              <a:rPr lang="en-US" sz="700" dirty="0">
                <a:solidFill>
                  <a:srgbClr val="000000"/>
                </a:solidFill>
              </a:rPr>
              <a:t>new directory services</a:t>
            </a:r>
          </a:p>
        </p:txBody>
      </p:sp>
      <p:sp>
        <p:nvSpPr>
          <p:cNvPr id="62" name="Oval 61"/>
          <p:cNvSpPr>
            <a:spLocks noChangeArrowheads="1"/>
          </p:cNvSpPr>
          <p:nvPr/>
        </p:nvSpPr>
        <p:spPr bwMode="gray">
          <a:xfrm>
            <a:off x="3198465" y="4570575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M</a:t>
            </a:r>
          </a:p>
        </p:txBody>
      </p:sp>
      <p:sp>
        <p:nvSpPr>
          <p:cNvPr id="63" name="Oval 62"/>
          <p:cNvSpPr>
            <a:spLocks noChangeArrowheads="1"/>
          </p:cNvSpPr>
          <p:nvPr/>
        </p:nvSpPr>
        <p:spPr bwMode="gray">
          <a:xfrm>
            <a:off x="3339089" y="4171412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M</a:t>
            </a:r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gray">
          <a:xfrm>
            <a:off x="2500932" y="4657618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M</a:t>
            </a:r>
          </a:p>
        </p:txBody>
      </p:sp>
      <p:sp>
        <p:nvSpPr>
          <p:cNvPr id="65" name="Oval 64"/>
          <p:cNvSpPr>
            <a:spLocks noChangeArrowheads="1"/>
          </p:cNvSpPr>
          <p:nvPr/>
        </p:nvSpPr>
        <p:spPr bwMode="gray">
          <a:xfrm>
            <a:off x="4760519" y="4651021"/>
            <a:ext cx="128016" cy="128016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 smtClean="0">
                <a:solidFill>
                  <a:srgbClr val="FFFFFF"/>
                </a:solidFill>
              </a:rPr>
              <a:t>XL</a:t>
            </a:r>
            <a:endParaRPr lang="en-US" sz="620" dirty="0">
              <a:solidFill>
                <a:srgbClr val="FFFFFF"/>
              </a:solidFill>
            </a:endParaRPr>
          </a:p>
        </p:txBody>
      </p:sp>
      <p:sp>
        <p:nvSpPr>
          <p:cNvPr id="66" name="Chevron 65"/>
          <p:cNvSpPr/>
          <p:nvPr/>
        </p:nvSpPr>
        <p:spPr>
          <a:xfrm>
            <a:off x="4776326" y="4183306"/>
            <a:ext cx="4920183" cy="284789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56598" tIns="111414" rIns="0" bIns="111414" rtlCol="0" anchor="ctr" anchorCtr="0"/>
          <a:lstStyle/>
          <a:p>
            <a:r>
              <a:rPr lang="en-US" sz="700" dirty="0">
                <a:solidFill>
                  <a:srgbClr val="000000"/>
                </a:solidFill>
              </a:rPr>
              <a:t>Migrate </a:t>
            </a:r>
            <a:r>
              <a:rPr lang="en-US" sz="700" dirty="0" smtClean="0">
                <a:solidFill>
                  <a:srgbClr val="000000"/>
                </a:solidFill>
              </a:rPr>
              <a:t>users, applications, and workstations</a:t>
            </a:r>
            <a:r>
              <a:rPr lang="en-US" sz="700" dirty="0">
                <a:solidFill>
                  <a:srgbClr val="000000"/>
                </a:solidFill>
              </a:rPr>
              <a:t> </a:t>
            </a:r>
            <a:r>
              <a:rPr lang="en-US" sz="700" dirty="0" smtClean="0">
                <a:solidFill>
                  <a:srgbClr val="000000"/>
                </a:solidFill>
              </a:rPr>
              <a:t>to </a:t>
            </a:r>
            <a:r>
              <a:rPr lang="en-US" sz="700" dirty="0">
                <a:solidFill>
                  <a:srgbClr val="000000"/>
                </a:solidFill>
              </a:rPr>
              <a:t>new directory services</a:t>
            </a:r>
          </a:p>
        </p:txBody>
      </p:sp>
      <p:sp>
        <p:nvSpPr>
          <p:cNvPr id="67" name="Oval 66"/>
          <p:cNvSpPr>
            <a:spLocks noChangeArrowheads="1"/>
          </p:cNvSpPr>
          <p:nvPr/>
        </p:nvSpPr>
        <p:spPr bwMode="gray">
          <a:xfrm>
            <a:off x="4750471" y="4257376"/>
            <a:ext cx="128016" cy="128016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 smtClean="0">
                <a:solidFill>
                  <a:srgbClr val="FFFFFF"/>
                </a:solidFill>
              </a:rPr>
              <a:t>XL</a:t>
            </a:r>
            <a:endParaRPr lang="en-US" sz="620" dirty="0">
              <a:solidFill>
                <a:srgbClr val="FFFFFF"/>
              </a:solidFill>
            </a:endParaRPr>
          </a:p>
        </p:txBody>
      </p:sp>
      <p:sp>
        <p:nvSpPr>
          <p:cNvPr id="68" name="Chevron 67"/>
          <p:cNvSpPr/>
          <p:nvPr/>
        </p:nvSpPr>
        <p:spPr>
          <a:xfrm>
            <a:off x="3272325" y="3802331"/>
            <a:ext cx="2256583" cy="89805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91440" bIns="111414" rtlCol="0" anchor="ctr" anchorCtr="0"/>
          <a:lstStyle/>
          <a:p>
            <a:r>
              <a:rPr lang="en-US" sz="700" dirty="0" smtClean="0">
                <a:solidFill>
                  <a:srgbClr val="000000"/>
                </a:solidFill>
              </a:rPr>
              <a:t>vumc.org primary</a:t>
            </a:r>
          </a:p>
        </p:txBody>
      </p:sp>
      <p:sp>
        <p:nvSpPr>
          <p:cNvPr id="69" name="Oval 68"/>
          <p:cNvSpPr>
            <a:spLocks noChangeArrowheads="1"/>
          </p:cNvSpPr>
          <p:nvPr/>
        </p:nvSpPr>
        <p:spPr bwMode="gray">
          <a:xfrm>
            <a:off x="3157424" y="3789645"/>
            <a:ext cx="128016" cy="128016"/>
          </a:xfrm>
          <a:prstGeom prst="ellipse">
            <a:avLst/>
          </a:prstGeom>
          <a:solidFill>
            <a:srgbClr val="B2B2B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 smtClean="0">
                <a:solidFill>
                  <a:srgbClr val="FFFFFF"/>
                </a:solidFill>
              </a:rPr>
              <a:t>L</a:t>
            </a:r>
            <a:endParaRPr lang="en-US" sz="620" dirty="0">
              <a:solidFill>
                <a:srgbClr val="FFFFFF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3831802" y="4820148"/>
            <a:ext cx="2888" cy="204382"/>
          </a:xfrm>
          <a:prstGeom prst="straightConnector1">
            <a:avLst/>
          </a:prstGeom>
          <a:ln>
            <a:solidFill>
              <a:schemeClr val="bg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5-Point Star 71"/>
          <p:cNvSpPr/>
          <p:nvPr/>
        </p:nvSpPr>
        <p:spPr>
          <a:xfrm>
            <a:off x="4875589" y="4048132"/>
            <a:ext cx="146304" cy="143594"/>
          </a:xfrm>
          <a:prstGeom prst="star5">
            <a:avLst/>
          </a:prstGeom>
          <a:solidFill>
            <a:schemeClr val="tx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950847" y="3996583"/>
            <a:ext cx="765646" cy="260475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400" dirty="0" smtClean="0"/>
              <a:t>November, 2017</a:t>
            </a:r>
          </a:p>
          <a:p>
            <a:pPr algn="ctr"/>
            <a:r>
              <a:rPr lang="en-US" sz="400" dirty="0" smtClean="0"/>
              <a:t>Epic Leap Go-Live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053119" y="4082480"/>
            <a:ext cx="543942" cy="122718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75" name="5-Point Star 74"/>
          <p:cNvSpPr/>
          <p:nvPr/>
        </p:nvSpPr>
        <p:spPr>
          <a:xfrm>
            <a:off x="5027935" y="4453490"/>
            <a:ext cx="146304" cy="143594"/>
          </a:xfrm>
          <a:prstGeom prst="star5">
            <a:avLst/>
          </a:prstGeom>
          <a:solidFill>
            <a:schemeClr val="tx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055036" y="4373649"/>
            <a:ext cx="765646" cy="260475"/>
          </a:xfrm>
          <a:prstGeom prst="rect">
            <a:avLst/>
          </a:prstGeom>
          <a:noFill/>
        </p:spPr>
        <p:txBody>
          <a:bodyPr wrap="square" tIns="90000" bIns="90000" rtlCol="0" anchor="t">
            <a:spAutoFit/>
          </a:bodyPr>
          <a:lstStyle/>
          <a:p>
            <a:pPr algn="ctr"/>
            <a:r>
              <a:rPr lang="en-US" sz="400" dirty="0" smtClean="0"/>
              <a:t>Jan. 1, 2018</a:t>
            </a:r>
          </a:p>
          <a:p>
            <a:pPr algn="ctr"/>
            <a:r>
              <a:rPr lang="en-US" sz="400" dirty="0" err="1" smtClean="0"/>
              <a:t>SkyVU</a:t>
            </a:r>
            <a:r>
              <a:rPr lang="en-US" sz="400" dirty="0" smtClean="0"/>
              <a:t> Go-Live</a:t>
            </a:r>
          </a:p>
        </p:txBody>
      </p:sp>
      <p:sp>
        <p:nvSpPr>
          <p:cNvPr id="77" name="Rectangle 76"/>
          <p:cNvSpPr/>
          <p:nvPr/>
        </p:nvSpPr>
        <p:spPr>
          <a:xfrm>
            <a:off x="5178737" y="4465874"/>
            <a:ext cx="543942" cy="121808"/>
          </a:xfrm>
          <a:prstGeom prst="rect">
            <a:avLst/>
          </a:prstGeom>
          <a:noFill/>
          <a:ln w="9525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 anchorCtr="0"/>
          <a:lstStyle/>
          <a:p>
            <a:pPr algn="ctr"/>
            <a:endParaRPr lang="en-US" sz="1400" dirty="0" err="1" smtClean="0">
              <a:solidFill>
                <a:schemeClr val="tx1"/>
              </a:solidFill>
            </a:endParaRPr>
          </a:p>
        </p:txBody>
      </p:sp>
      <p:sp>
        <p:nvSpPr>
          <p:cNvPr id="78" name="Oval 77"/>
          <p:cNvSpPr>
            <a:spLocks noChangeArrowheads="1"/>
          </p:cNvSpPr>
          <p:nvPr/>
        </p:nvSpPr>
        <p:spPr bwMode="gray">
          <a:xfrm>
            <a:off x="4475637" y="3506769"/>
            <a:ext cx="128016" cy="128016"/>
          </a:xfrm>
          <a:prstGeom prst="ellipse">
            <a:avLst/>
          </a:prstGeom>
          <a:solidFill>
            <a:srgbClr val="B2B2B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XS</a:t>
            </a:r>
          </a:p>
        </p:txBody>
      </p:sp>
      <p:sp>
        <p:nvSpPr>
          <p:cNvPr id="79" name="Oval 78"/>
          <p:cNvSpPr>
            <a:spLocks noChangeArrowheads="1"/>
          </p:cNvSpPr>
          <p:nvPr/>
        </p:nvSpPr>
        <p:spPr bwMode="gray">
          <a:xfrm>
            <a:off x="5022701" y="3498471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 smtClean="0">
                <a:solidFill>
                  <a:srgbClr val="FFFFFF"/>
                </a:solidFill>
              </a:rPr>
              <a:t>M</a:t>
            </a:r>
            <a:endParaRPr lang="en-US" sz="620" dirty="0">
              <a:solidFill>
                <a:srgbClr val="FFFFFF"/>
              </a:solidFill>
            </a:endParaRPr>
          </a:p>
        </p:txBody>
      </p:sp>
      <p:sp>
        <p:nvSpPr>
          <p:cNvPr id="80" name="Oval 79"/>
          <p:cNvSpPr>
            <a:spLocks noChangeArrowheads="1"/>
          </p:cNvSpPr>
          <p:nvPr/>
        </p:nvSpPr>
        <p:spPr bwMode="gray">
          <a:xfrm>
            <a:off x="6318629" y="3500424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 smtClean="0">
                <a:solidFill>
                  <a:srgbClr val="FFFFFF"/>
                </a:solidFill>
              </a:rPr>
              <a:t>M</a:t>
            </a:r>
            <a:endParaRPr lang="en-US" sz="620" dirty="0">
              <a:solidFill>
                <a:srgbClr val="FFFFFF"/>
              </a:solidFill>
            </a:endParaRPr>
          </a:p>
        </p:txBody>
      </p:sp>
      <p:sp>
        <p:nvSpPr>
          <p:cNvPr id="81" name="Chevron 80"/>
          <p:cNvSpPr/>
          <p:nvPr/>
        </p:nvSpPr>
        <p:spPr>
          <a:xfrm>
            <a:off x="3157424" y="6453497"/>
            <a:ext cx="1811660" cy="7315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0" bIns="111414" rtlCol="0" anchor="ctr" anchorCtr="0"/>
          <a:lstStyle/>
          <a:p>
            <a:pPr marL="1966"/>
            <a:r>
              <a:rPr lang="en-US" sz="700" dirty="0" smtClean="0">
                <a:solidFill>
                  <a:srgbClr val="000000"/>
                </a:solidFill>
              </a:rPr>
              <a:t>Oracle upgrade for PS HR</a:t>
            </a:r>
            <a:endParaRPr lang="en-US" sz="500" dirty="0">
              <a:solidFill>
                <a:srgbClr val="000000"/>
              </a:solidFill>
            </a:endParaRPr>
          </a:p>
        </p:txBody>
      </p:sp>
      <p:sp>
        <p:nvSpPr>
          <p:cNvPr id="82" name="Chevron 81"/>
          <p:cNvSpPr/>
          <p:nvPr/>
        </p:nvSpPr>
        <p:spPr>
          <a:xfrm>
            <a:off x="3314689" y="6687523"/>
            <a:ext cx="1811660" cy="7315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0" bIns="111414" rtlCol="0" anchor="ctr" anchorCtr="0"/>
          <a:lstStyle/>
          <a:p>
            <a:pPr marL="1966"/>
            <a:r>
              <a:rPr lang="en-US" sz="700" dirty="0" err="1" smtClean="0">
                <a:solidFill>
                  <a:srgbClr val="000000"/>
                </a:solidFill>
              </a:rPr>
              <a:t>AccessVU</a:t>
            </a:r>
            <a:r>
              <a:rPr lang="en-US" sz="700" dirty="0" smtClean="0">
                <a:solidFill>
                  <a:srgbClr val="000000"/>
                </a:solidFill>
              </a:rPr>
              <a:t> and EPI patching</a:t>
            </a:r>
            <a:endParaRPr lang="en-US" sz="500" dirty="0">
              <a:solidFill>
                <a:srgbClr val="000000"/>
              </a:solidFill>
            </a:endParaRPr>
          </a:p>
        </p:txBody>
      </p:sp>
      <p:sp>
        <p:nvSpPr>
          <p:cNvPr id="83" name="Chevron 82"/>
          <p:cNvSpPr/>
          <p:nvPr/>
        </p:nvSpPr>
        <p:spPr>
          <a:xfrm>
            <a:off x="5150812" y="5733237"/>
            <a:ext cx="471520" cy="234375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113197" bIns="111414" rtlCol="0" anchor="ctr" anchorCtr="0"/>
          <a:lstStyle/>
          <a:p>
            <a:r>
              <a:rPr lang="en-US" sz="700" dirty="0" smtClean="0">
                <a:solidFill>
                  <a:srgbClr val="000000"/>
                </a:solidFill>
              </a:rPr>
              <a:t>Oracle HCM</a:t>
            </a:r>
          </a:p>
          <a:p>
            <a:r>
              <a:rPr lang="en-US" sz="700" dirty="0" smtClean="0">
                <a:solidFill>
                  <a:srgbClr val="000000"/>
                </a:solidFill>
              </a:rPr>
              <a:t>Part II</a:t>
            </a:r>
          </a:p>
        </p:txBody>
      </p:sp>
      <p:sp>
        <p:nvSpPr>
          <p:cNvPr id="84" name="Oval 83"/>
          <p:cNvSpPr>
            <a:spLocks noChangeArrowheads="1"/>
          </p:cNvSpPr>
          <p:nvPr/>
        </p:nvSpPr>
        <p:spPr bwMode="gray">
          <a:xfrm>
            <a:off x="5104925" y="5784199"/>
            <a:ext cx="128016" cy="128016"/>
          </a:xfrm>
          <a:prstGeom prst="ellipse">
            <a:avLst/>
          </a:prstGeom>
          <a:solidFill>
            <a:srgbClr val="B2B2B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 smtClean="0">
                <a:solidFill>
                  <a:srgbClr val="FFFFFF"/>
                </a:solidFill>
              </a:rPr>
              <a:t>S</a:t>
            </a:r>
            <a:endParaRPr lang="en-US" sz="620" dirty="0">
              <a:solidFill>
                <a:srgbClr val="FFFFFF"/>
              </a:solidFill>
            </a:endParaRPr>
          </a:p>
        </p:txBody>
      </p:sp>
      <p:sp>
        <p:nvSpPr>
          <p:cNvPr id="85" name="Chevron 84"/>
          <p:cNvSpPr/>
          <p:nvPr/>
        </p:nvSpPr>
        <p:spPr>
          <a:xfrm>
            <a:off x="3824932" y="2747904"/>
            <a:ext cx="1869201" cy="166874"/>
          </a:xfrm>
          <a:prstGeom prst="chevron">
            <a:avLst/>
          </a:prstGeom>
          <a:solidFill>
            <a:schemeClr val="accent1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113197" bIns="111414" rtlCol="0" anchor="ctr" anchorCtr="0"/>
          <a:lstStyle/>
          <a:p>
            <a:r>
              <a:rPr lang="en-US" sz="700" dirty="0">
                <a:solidFill>
                  <a:srgbClr val="000000"/>
                </a:solidFill>
              </a:rPr>
              <a:t>Separate </a:t>
            </a:r>
            <a:r>
              <a:rPr lang="en-US" sz="700" dirty="0" smtClean="0">
                <a:solidFill>
                  <a:srgbClr val="000000"/>
                </a:solidFill>
              </a:rPr>
              <a:t>wireless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86" name="Oval 85"/>
          <p:cNvSpPr>
            <a:spLocks noChangeArrowheads="1"/>
          </p:cNvSpPr>
          <p:nvPr/>
        </p:nvSpPr>
        <p:spPr bwMode="gray">
          <a:xfrm>
            <a:off x="3752470" y="2767126"/>
            <a:ext cx="128016" cy="128016"/>
          </a:xfrm>
          <a:prstGeom prst="ellipse">
            <a:avLst/>
          </a:prstGeom>
          <a:solidFill>
            <a:srgbClr val="4D4D4D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L</a:t>
            </a:r>
          </a:p>
        </p:txBody>
      </p:sp>
      <p:sp>
        <p:nvSpPr>
          <p:cNvPr id="87" name="Chevron 86"/>
          <p:cNvSpPr/>
          <p:nvPr/>
        </p:nvSpPr>
        <p:spPr>
          <a:xfrm>
            <a:off x="5046661" y="6573739"/>
            <a:ext cx="1463040" cy="7315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0" bIns="111414" rtlCol="0" anchor="ctr" anchorCtr="0"/>
          <a:lstStyle/>
          <a:p>
            <a:pPr marL="1966"/>
            <a:r>
              <a:rPr lang="en-US" sz="700" dirty="0" smtClean="0">
                <a:solidFill>
                  <a:srgbClr val="000000"/>
                </a:solidFill>
              </a:rPr>
              <a:t>Shared DS Upgrade</a:t>
            </a:r>
            <a:endParaRPr lang="en-US" sz="500" dirty="0">
              <a:solidFill>
                <a:srgbClr val="000000"/>
              </a:solidFill>
            </a:endParaRPr>
          </a:p>
        </p:txBody>
      </p:sp>
      <p:sp>
        <p:nvSpPr>
          <p:cNvPr id="88" name="Oval 87"/>
          <p:cNvSpPr>
            <a:spLocks noChangeArrowheads="1"/>
          </p:cNvSpPr>
          <p:nvPr/>
        </p:nvSpPr>
        <p:spPr bwMode="gray">
          <a:xfrm>
            <a:off x="2816321" y="3171985"/>
            <a:ext cx="128016" cy="128016"/>
          </a:xfrm>
          <a:prstGeom prst="ellipse">
            <a:avLst/>
          </a:prstGeom>
          <a:solidFill>
            <a:srgbClr val="4D4D4D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L</a:t>
            </a:r>
          </a:p>
        </p:txBody>
      </p:sp>
      <p:sp>
        <p:nvSpPr>
          <p:cNvPr id="89" name="Oval 88"/>
          <p:cNvSpPr>
            <a:spLocks noChangeArrowheads="1"/>
          </p:cNvSpPr>
          <p:nvPr/>
        </p:nvSpPr>
        <p:spPr bwMode="gray">
          <a:xfrm>
            <a:off x="3999811" y="4583100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M</a:t>
            </a:r>
          </a:p>
        </p:txBody>
      </p:sp>
      <p:sp>
        <p:nvSpPr>
          <p:cNvPr id="92" name="Chevron 91"/>
          <p:cNvSpPr/>
          <p:nvPr/>
        </p:nvSpPr>
        <p:spPr>
          <a:xfrm>
            <a:off x="5033366" y="1685846"/>
            <a:ext cx="4126559" cy="85938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113197" bIns="111414" rtlCol="0" anchor="ctr" anchorCtr="0"/>
          <a:lstStyle/>
          <a:p>
            <a:pPr algn="ctr"/>
            <a:r>
              <a:rPr lang="en-US" sz="700" dirty="0" smtClean="0">
                <a:solidFill>
                  <a:srgbClr val="000000"/>
                </a:solidFill>
              </a:rPr>
              <a:t>Phase 2: Data feeds / Data connections</a:t>
            </a: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93" name="Oval 92"/>
          <p:cNvSpPr>
            <a:spLocks noChangeArrowheads="1"/>
          </p:cNvSpPr>
          <p:nvPr/>
        </p:nvSpPr>
        <p:spPr bwMode="gray">
          <a:xfrm>
            <a:off x="4926725" y="1663767"/>
            <a:ext cx="128016" cy="128016"/>
          </a:xfrm>
          <a:prstGeom prst="ellipse">
            <a:avLst/>
          </a:prstGeom>
          <a:solidFill>
            <a:srgbClr val="B2B2B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 smtClean="0">
                <a:solidFill>
                  <a:srgbClr val="FFFFFF"/>
                </a:solidFill>
              </a:rPr>
              <a:t>L</a:t>
            </a:r>
            <a:endParaRPr lang="en-US" sz="620" dirty="0">
              <a:solidFill>
                <a:srgbClr val="FFFFFF"/>
              </a:solidFill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10759810" y="263577"/>
            <a:ext cx="1000741" cy="510888"/>
            <a:chOff x="8321040" y="98712"/>
            <a:chExt cx="1000741" cy="510888"/>
          </a:xfrm>
        </p:grpSpPr>
        <p:grpSp>
          <p:nvGrpSpPr>
            <p:cNvPr id="98" name="Group 205"/>
            <p:cNvGrpSpPr/>
            <p:nvPr/>
          </p:nvGrpSpPr>
          <p:grpSpPr>
            <a:xfrm>
              <a:off x="8321040" y="98712"/>
              <a:ext cx="1000741" cy="510888"/>
              <a:chOff x="8243249" y="98712"/>
              <a:chExt cx="1000741" cy="510888"/>
            </a:xfrm>
          </p:grpSpPr>
          <p:sp>
            <p:nvSpPr>
              <p:cNvPr id="100" name="Oval 99"/>
              <p:cNvSpPr>
                <a:spLocks noChangeArrowheads="1"/>
              </p:cNvSpPr>
              <p:nvPr/>
            </p:nvSpPr>
            <p:spPr bwMode="gray">
              <a:xfrm>
                <a:off x="8297841" y="157743"/>
                <a:ext cx="156259" cy="156259"/>
              </a:xfrm>
              <a:prstGeom prst="ellipse">
                <a:avLst/>
              </a:prstGeom>
              <a:solidFill>
                <a:srgbClr val="B2B2B2"/>
              </a:solidFill>
              <a:ln w="9525" algn="ctr">
                <a:solidFill>
                  <a:srgbClr val="B2B2B2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en-US" sz="740" b="1" dirty="0">
                    <a:solidFill>
                      <a:srgbClr val="262626"/>
                    </a:solidFill>
                  </a:rPr>
                  <a:t>E</a:t>
                </a:r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8398887" y="125540"/>
                <a:ext cx="845103" cy="2154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800" dirty="0">
                    <a:solidFill>
                      <a:srgbClr val="000000"/>
                    </a:solidFill>
                  </a:rPr>
                  <a:t>Sizing of effort</a:t>
                </a:r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8243249" y="98712"/>
                <a:ext cx="1000741" cy="510888"/>
              </a:xfrm>
              <a:prstGeom prst="rect">
                <a:avLst/>
              </a:prstGeom>
              <a:noFill/>
              <a:ln w="9525">
                <a:solidFill>
                  <a:srgbClr val="B2B2B2"/>
                </a:solidFill>
                <a:prstDash val="sys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90000" bIns="90000" rtlCol="0" anchor="ctr" anchorCtr="0"/>
              <a:lstStyle/>
              <a:p>
                <a:pPr algn="ctr"/>
                <a:endParaRPr lang="en-US" sz="1400" dirty="0" err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99" name="Chevron 98"/>
            <p:cNvSpPr/>
            <p:nvPr/>
          </p:nvSpPr>
          <p:spPr>
            <a:xfrm>
              <a:off x="8583999" y="397929"/>
              <a:ext cx="640080" cy="129160"/>
            </a:xfrm>
            <a:prstGeom prst="chevron">
              <a:avLst/>
            </a:prstGeom>
            <a:solidFill>
              <a:srgbClr val="92D050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27432" tIns="90000" rIns="0" bIns="90000" rtlCol="0" anchor="ctr" anchorCtr="0"/>
            <a:lstStyle/>
            <a:p>
              <a:r>
                <a:rPr lang="en-US" sz="800" dirty="0">
                  <a:solidFill>
                    <a:srgbClr val="000000"/>
                  </a:solidFill>
                </a:rPr>
                <a:t>completed</a:t>
              </a: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3723414" y="955345"/>
            <a:ext cx="544617" cy="190821"/>
          </a:xfrm>
          <a:prstGeom prst="rect">
            <a:avLst/>
          </a:prstGeom>
          <a:noFill/>
        </p:spPr>
        <p:txBody>
          <a:bodyPr wrap="square" tIns="18288" bIns="18288" rtlCol="0" anchor="t">
            <a:spAutoFit/>
          </a:bodyPr>
          <a:lstStyle/>
          <a:p>
            <a:pPr algn="ctr"/>
            <a:r>
              <a:rPr lang="en-US" sz="1000" i="1" dirty="0">
                <a:solidFill>
                  <a:srgbClr val="DC6E00"/>
                </a:solidFill>
              </a:rPr>
              <a:t>Today</a:t>
            </a:r>
          </a:p>
        </p:txBody>
      </p:sp>
      <p:sp>
        <p:nvSpPr>
          <p:cNvPr id="107" name="Chevron 106"/>
          <p:cNvSpPr/>
          <p:nvPr/>
        </p:nvSpPr>
        <p:spPr>
          <a:xfrm>
            <a:off x="3010111" y="2227495"/>
            <a:ext cx="761818" cy="284789"/>
          </a:xfrm>
          <a:prstGeom prst="chevron">
            <a:avLst/>
          </a:prstGeom>
          <a:solidFill>
            <a:srgbClr val="92D05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marL="70748" algn="ctr"/>
            <a:r>
              <a:rPr lang="en-US" sz="700" dirty="0" smtClean="0">
                <a:solidFill>
                  <a:srgbClr val="000000"/>
                </a:solidFill>
              </a:rPr>
              <a:t>Phase 1</a:t>
            </a:r>
          </a:p>
          <a:p>
            <a:pPr marL="70748" algn="ctr"/>
            <a:r>
              <a:rPr lang="en-US" sz="600" dirty="0" smtClean="0">
                <a:solidFill>
                  <a:srgbClr val="000000"/>
                </a:solidFill>
              </a:rPr>
              <a:t>Change &amp; </a:t>
            </a:r>
            <a:r>
              <a:rPr lang="en-US" sz="600" dirty="0" err="1" smtClean="0">
                <a:solidFill>
                  <a:srgbClr val="000000"/>
                </a:solidFill>
              </a:rPr>
              <a:t>Config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108" name="Chevron 107"/>
          <p:cNvSpPr/>
          <p:nvPr/>
        </p:nvSpPr>
        <p:spPr>
          <a:xfrm>
            <a:off x="3694376" y="2227495"/>
            <a:ext cx="1056095" cy="284789"/>
          </a:xfrm>
          <a:prstGeom prst="chevron">
            <a:avLst/>
          </a:prstGeom>
          <a:solidFill>
            <a:srgbClr val="997F3D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marL="70748" algn="ctr"/>
            <a:r>
              <a:rPr lang="en-US" sz="700" dirty="0" smtClean="0">
                <a:solidFill>
                  <a:srgbClr val="000000"/>
                </a:solidFill>
              </a:rPr>
              <a:t>Phase 2</a:t>
            </a:r>
          </a:p>
          <a:p>
            <a:pPr marL="70748" algn="ctr"/>
            <a:r>
              <a:rPr lang="en-US" sz="600" dirty="0" smtClean="0">
                <a:solidFill>
                  <a:srgbClr val="000000"/>
                </a:solidFill>
              </a:rPr>
              <a:t>Incident, Request, Asset</a:t>
            </a:r>
            <a:endParaRPr lang="en-US" sz="600" dirty="0">
              <a:solidFill>
                <a:srgbClr val="000000"/>
              </a:solidFill>
            </a:endParaRPr>
          </a:p>
        </p:txBody>
      </p:sp>
      <p:sp>
        <p:nvSpPr>
          <p:cNvPr id="109" name="Chevron 108"/>
          <p:cNvSpPr/>
          <p:nvPr/>
        </p:nvSpPr>
        <p:spPr>
          <a:xfrm>
            <a:off x="4674096" y="2227495"/>
            <a:ext cx="908552" cy="284789"/>
          </a:xfrm>
          <a:prstGeom prst="chevron">
            <a:avLst/>
          </a:prstGeom>
          <a:solidFill>
            <a:srgbClr val="997F3D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marL="70748" algn="ctr"/>
            <a:r>
              <a:rPr lang="en-US" sz="700" dirty="0" smtClean="0">
                <a:solidFill>
                  <a:srgbClr val="000000"/>
                </a:solidFill>
              </a:rPr>
              <a:t>Phase 3</a:t>
            </a:r>
          </a:p>
          <a:p>
            <a:pPr marL="70748" algn="ctr"/>
            <a:r>
              <a:rPr lang="en-US" sz="600" dirty="0" smtClean="0">
                <a:solidFill>
                  <a:srgbClr val="000000"/>
                </a:solidFill>
              </a:rPr>
              <a:t>Problem &amp; Knowledge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4090292" y="1143000"/>
            <a:ext cx="0" cy="5760720"/>
          </a:xfrm>
          <a:prstGeom prst="line">
            <a:avLst/>
          </a:prstGeom>
          <a:solidFill>
            <a:schemeClr val="bg2"/>
          </a:solidFill>
          <a:ln w="12700" algn="ctr">
            <a:solidFill>
              <a:srgbClr val="E38A32"/>
            </a:solidFill>
            <a:round/>
            <a:headEnd/>
            <a:tailEnd/>
          </a:ln>
        </p:spPr>
      </p:cxnSp>
      <p:sp>
        <p:nvSpPr>
          <p:cNvPr id="110" name="Oval 109"/>
          <p:cNvSpPr>
            <a:spLocks noChangeArrowheads="1"/>
          </p:cNvSpPr>
          <p:nvPr/>
        </p:nvSpPr>
        <p:spPr bwMode="gray">
          <a:xfrm>
            <a:off x="2987550" y="2305881"/>
            <a:ext cx="128016" cy="128016"/>
          </a:xfrm>
          <a:prstGeom prst="ellipse">
            <a:avLst/>
          </a:prstGeom>
          <a:solidFill>
            <a:srgbClr val="4D4D4D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L</a:t>
            </a:r>
          </a:p>
        </p:txBody>
      </p:sp>
      <p:sp>
        <p:nvSpPr>
          <p:cNvPr id="111" name="Chevron 110"/>
          <p:cNvSpPr/>
          <p:nvPr/>
        </p:nvSpPr>
        <p:spPr>
          <a:xfrm>
            <a:off x="5896639" y="5015321"/>
            <a:ext cx="1207773" cy="11948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91440" bIns="111414" rtlCol="0" anchor="ctr" anchorCtr="0"/>
          <a:lstStyle/>
          <a:p>
            <a:r>
              <a:rPr lang="en-US" sz="700" dirty="0" smtClean="0">
                <a:solidFill>
                  <a:srgbClr val="000000"/>
                </a:solidFill>
              </a:rPr>
              <a:t>Build (Dev, Test, Prod)</a:t>
            </a:r>
          </a:p>
        </p:txBody>
      </p:sp>
      <p:sp>
        <p:nvSpPr>
          <p:cNvPr id="112" name="Chevron 111"/>
          <p:cNvSpPr/>
          <p:nvPr/>
        </p:nvSpPr>
        <p:spPr>
          <a:xfrm>
            <a:off x="5836371" y="5216041"/>
            <a:ext cx="1207773" cy="11948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91440" bIns="111414" rtlCol="0" anchor="ctr" anchorCtr="0"/>
          <a:lstStyle/>
          <a:p>
            <a:r>
              <a:rPr lang="en-US" sz="700" dirty="0" smtClean="0">
                <a:solidFill>
                  <a:srgbClr val="000000"/>
                </a:solidFill>
              </a:rPr>
              <a:t>Build (Dev, Test, Prod)</a:t>
            </a:r>
          </a:p>
        </p:txBody>
      </p:sp>
      <p:sp>
        <p:nvSpPr>
          <p:cNvPr id="113" name="Chevron 112"/>
          <p:cNvSpPr/>
          <p:nvPr/>
        </p:nvSpPr>
        <p:spPr>
          <a:xfrm>
            <a:off x="3624883" y="4738995"/>
            <a:ext cx="365760" cy="119482"/>
          </a:xfrm>
          <a:prstGeom prst="chevron">
            <a:avLst/>
          </a:prstGeom>
          <a:solidFill>
            <a:srgbClr val="92D05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91440" bIns="111414" rtlCol="0" anchor="ctr" anchorCtr="0"/>
          <a:lstStyle/>
          <a:p>
            <a:pPr algn="ctr"/>
            <a:r>
              <a:rPr lang="en-US" sz="700" dirty="0" smtClean="0">
                <a:solidFill>
                  <a:srgbClr val="000000"/>
                </a:solidFill>
              </a:rPr>
              <a:t>Build </a:t>
            </a:r>
          </a:p>
          <a:p>
            <a:pPr algn="ctr"/>
            <a:r>
              <a:rPr lang="en-US" sz="700" dirty="0" smtClean="0">
                <a:solidFill>
                  <a:srgbClr val="000000"/>
                </a:solidFill>
              </a:rPr>
              <a:t>Test</a:t>
            </a:r>
          </a:p>
        </p:txBody>
      </p:sp>
      <p:sp>
        <p:nvSpPr>
          <p:cNvPr id="114" name="Chevron 113"/>
          <p:cNvSpPr/>
          <p:nvPr/>
        </p:nvSpPr>
        <p:spPr>
          <a:xfrm>
            <a:off x="4007999" y="4738995"/>
            <a:ext cx="548640" cy="11948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91440" bIns="111414" rtlCol="0" anchor="ctr" anchorCtr="0"/>
          <a:lstStyle/>
          <a:p>
            <a:pPr algn="ctr"/>
            <a:r>
              <a:rPr lang="en-US" sz="700" dirty="0" smtClean="0">
                <a:solidFill>
                  <a:srgbClr val="000000"/>
                </a:solidFill>
              </a:rPr>
              <a:t>Build </a:t>
            </a:r>
          </a:p>
          <a:p>
            <a:pPr algn="ctr"/>
            <a:r>
              <a:rPr lang="en-US" sz="700" dirty="0" smtClean="0">
                <a:solidFill>
                  <a:srgbClr val="000000"/>
                </a:solidFill>
              </a:rPr>
              <a:t>Prod</a:t>
            </a:r>
          </a:p>
        </p:txBody>
      </p:sp>
      <p:sp>
        <p:nvSpPr>
          <p:cNvPr id="115" name="Oval 114"/>
          <p:cNvSpPr>
            <a:spLocks noChangeArrowheads="1"/>
          </p:cNvSpPr>
          <p:nvPr/>
        </p:nvSpPr>
        <p:spPr bwMode="gray">
          <a:xfrm>
            <a:off x="3523757" y="4736018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M</a:t>
            </a:r>
          </a:p>
        </p:txBody>
      </p:sp>
      <p:sp>
        <p:nvSpPr>
          <p:cNvPr id="116" name="Oval 115"/>
          <p:cNvSpPr>
            <a:spLocks noChangeArrowheads="1"/>
          </p:cNvSpPr>
          <p:nvPr/>
        </p:nvSpPr>
        <p:spPr bwMode="gray">
          <a:xfrm>
            <a:off x="3931133" y="4736018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M</a:t>
            </a:r>
          </a:p>
        </p:txBody>
      </p:sp>
      <p:sp>
        <p:nvSpPr>
          <p:cNvPr id="117" name="Chevron 116"/>
          <p:cNvSpPr/>
          <p:nvPr/>
        </p:nvSpPr>
        <p:spPr>
          <a:xfrm>
            <a:off x="3365722" y="4363748"/>
            <a:ext cx="365760" cy="119482"/>
          </a:xfrm>
          <a:prstGeom prst="chevron">
            <a:avLst/>
          </a:prstGeom>
          <a:solidFill>
            <a:srgbClr val="CCB78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91440" bIns="111414" rtlCol="0" anchor="ctr" anchorCtr="0"/>
          <a:lstStyle/>
          <a:p>
            <a:pPr algn="ctr"/>
            <a:r>
              <a:rPr lang="en-US" sz="700" dirty="0" smtClean="0">
                <a:solidFill>
                  <a:srgbClr val="000000"/>
                </a:solidFill>
              </a:rPr>
              <a:t>Build </a:t>
            </a:r>
          </a:p>
          <a:p>
            <a:pPr algn="ctr"/>
            <a:r>
              <a:rPr lang="en-US" sz="700" dirty="0" smtClean="0">
                <a:solidFill>
                  <a:srgbClr val="000000"/>
                </a:solidFill>
              </a:rPr>
              <a:t>Dev</a:t>
            </a:r>
          </a:p>
        </p:txBody>
      </p:sp>
      <p:sp>
        <p:nvSpPr>
          <p:cNvPr id="118" name="Oval 117"/>
          <p:cNvSpPr>
            <a:spLocks noChangeArrowheads="1"/>
          </p:cNvSpPr>
          <p:nvPr/>
        </p:nvSpPr>
        <p:spPr bwMode="gray">
          <a:xfrm>
            <a:off x="3267054" y="4363091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 smtClean="0">
                <a:solidFill>
                  <a:srgbClr val="FFFFFF"/>
                </a:solidFill>
              </a:rPr>
              <a:t>M</a:t>
            </a:r>
            <a:endParaRPr lang="en-US" sz="620" dirty="0">
              <a:solidFill>
                <a:srgbClr val="FFFFFF"/>
              </a:solidFill>
            </a:endParaRPr>
          </a:p>
        </p:txBody>
      </p:sp>
      <p:sp>
        <p:nvSpPr>
          <p:cNvPr id="119" name="Chevron 118"/>
          <p:cNvSpPr/>
          <p:nvPr/>
        </p:nvSpPr>
        <p:spPr>
          <a:xfrm>
            <a:off x="3730878" y="4364933"/>
            <a:ext cx="365760" cy="119482"/>
          </a:xfrm>
          <a:prstGeom prst="chevron">
            <a:avLst/>
          </a:prstGeom>
          <a:solidFill>
            <a:srgbClr val="CCB780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91440" bIns="111414" rtlCol="0" anchor="ctr" anchorCtr="0"/>
          <a:lstStyle/>
          <a:p>
            <a:pPr algn="ctr"/>
            <a:r>
              <a:rPr lang="en-US" sz="700" dirty="0" smtClean="0">
                <a:solidFill>
                  <a:srgbClr val="000000"/>
                </a:solidFill>
              </a:rPr>
              <a:t>Build </a:t>
            </a:r>
          </a:p>
          <a:p>
            <a:pPr algn="ctr"/>
            <a:r>
              <a:rPr lang="en-US" sz="700" dirty="0" smtClean="0">
                <a:solidFill>
                  <a:srgbClr val="000000"/>
                </a:solidFill>
              </a:rPr>
              <a:t>Test</a:t>
            </a:r>
          </a:p>
        </p:txBody>
      </p:sp>
      <p:sp>
        <p:nvSpPr>
          <p:cNvPr id="120" name="Chevron 119"/>
          <p:cNvSpPr/>
          <p:nvPr/>
        </p:nvSpPr>
        <p:spPr>
          <a:xfrm>
            <a:off x="4076588" y="4364933"/>
            <a:ext cx="548640" cy="119482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111414" rIns="91440" bIns="111414" rtlCol="0" anchor="ctr" anchorCtr="0"/>
          <a:lstStyle/>
          <a:p>
            <a:pPr algn="ctr"/>
            <a:r>
              <a:rPr lang="en-US" sz="700" dirty="0" smtClean="0">
                <a:solidFill>
                  <a:srgbClr val="000000"/>
                </a:solidFill>
              </a:rPr>
              <a:t>Build </a:t>
            </a:r>
          </a:p>
          <a:p>
            <a:pPr algn="ctr"/>
            <a:r>
              <a:rPr lang="en-US" sz="700" dirty="0" smtClean="0">
                <a:solidFill>
                  <a:srgbClr val="000000"/>
                </a:solidFill>
              </a:rPr>
              <a:t>Prod</a:t>
            </a:r>
          </a:p>
        </p:txBody>
      </p:sp>
      <p:sp>
        <p:nvSpPr>
          <p:cNvPr id="121" name="Oval 120"/>
          <p:cNvSpPr>
            <a:spLocks noChangeArrowheads="1"/>
          </p:cNvSpPr>
          <p:nvPr/>
        </p:nvSpPr>
        <p:spPr bwMode="gray">
          <a:xfrm>
            <a:off x="3642221" y="4361956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M</a:t>
            </a:r>
          </a:p>
        </p:txBody>
      </p:sp>
      <p:sp>
        <p:nvSpPr>
          <p:cNvPr id="122" name="Oval 121"/>
          <p:cNvSpPr>
            <a:spLocks noChangeArrowheads="1"/>
          </p:cNvSpPr>
          <p:nvPr/>
        </p:nvSpPr>
        <p:spPr bwMode="gray">
          <a:xfrm>
            <a:off x="4049594" y="4361956"/>
            <a:ext cx="128016" cy="128016"/>
          </a:xfrm>
          <a:prstGeom prst="ellipse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620" dirty="0">
                <a:solidFill>
                  <a:srgbClr val="FFFFFF"/>
                </a:solidFill>
              </a:rPr>
              <a:t>M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4328210" y="3980371"/>
            <a:ext cx="391285" cy="451174"/>
          </a:xfrm>
          <a:prstGeom prst="straightConnector1">
            <a:avLst/>
          </a:prstGeom>
          <a:ln>
            <a:solidFill>
              <a:schemeClr val="bg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50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tandard Theme">
  <a:themeElements>
    <a:clrScheme name="Custom 6">
      <a:dk1>
        <a:srgbClr val="000000"/>
      </a:dk1>
      <a:lt1>
        <a:srgbClr val="FFFFFF"/>
      </a:lt1>
      <a:dk2>
        <a:srgbClr val="BC8B00"/>
      </a:dk2>
      <a:lt2>
        <a:srgbClr val="808080"/>
      </a:lt2>
      <a:accent1>
        <a:srgbClr val="997F3D"/>
      </a:accent1>
      <a:accent2>
        <a:srgbClr val="CCB68C"/>
      </a:accent2>
      <a:accent3>
        <a:srgbClr val="BC8B00"/>
      </a:accent3>
      <a:accent4>
        <a:srgbClr val="FFC000"/>
      </a:accent4>
      <a:accent5>
        <a:srgbClr val="B2B2B2"/>
      </a:accent5>
      <a:accent6>
        <a:srgbClr val="E2E2E2"/>
      </a:accent6>
      <a:hlink>
        <a:srgbClr val="005DA4"/>
      </a:hlink>
      <a:folHlink>
        <a:srgbClr val="DDCEB2"/>
      </a:folHlink>
    </a:clrScheme>
    <a:fontScheme name="Standard 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bg2"/>
          </a:solidFill>
        </a:ln>
        <a:effectLst/>
      </a:spPr>
      <a:bodyPr tIns="90000" bIns="90000" rtlCol="0" anchor="ctr" anchorCtr="0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tIns="90000" bIns="90000" rtlCol="0" anchor="t">
        <a:spAutoFit/>
      </a:bodyPr>
      <a:lstStyle>
        <a:defPPr algn="ctr">
          <a:defRPr sz="1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</TotalTime>
  <Words>430</Words>
  <Application>Microsoft Office PowerPoint</Application>
  <PresentationFormat>Widescreen</PresentationFormat>
  <Paragraphs>195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Standard Theme</vt:lpstr>
      <vt:lpstr>think-cell Slide</vt:lpstr>
      <vt:lpstr>Transition Management Office Projects</vt:lpstr>
    </vt:vector>
  </TitlesOfParts>
  <Company>The Boston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Bradley, Jason</dc:creator>
  <cp:lastModifiedBy>Platz, Dylan Alexander</cp:lastModifiedBy>
  <cp:revision>250</cp:revision>
  <cp:lastPrinted>2016-04-27T13:06:53Z</cp:lastPrinted>
  <dcterms:created xsi:type="dcterms:W3CDTF">2010-04-13T12:31:45Z</dcterms:created>
  <dcterms:modified xsi:type="dcterms:W3CDTF">2017-06-16T16:26:05Z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20100310</vt:lpwstr>
  </property>
  <property fmtid="{D5CDD505-2E9C-101B-9397-08002B2CF9AE}" pid="3" name="Format Name">
    <vt:lpwstr>Vanderbilt</vt:lpwstr>
  </property>
  <property fmtid="{D5CDD505-2E9C-101B-9397-08002B2CF9AE}" pid="4" name="Template Name">
    <vt:lpwstr>Letter</vt:lpwstr>
  </property>
  <property fmtid="{D5CDD505-2E9C-101B-9397-08002B2CF9AE}" pid="5" name="_AdHocReviewCycleID">
    <vt:i4>1684912023</vt:i4>
  </property>
  <property fmtid="{D5CDD505-2E9C-101B-9397-08002B2CF9AE}" pid="6" name="_NewReviewCycle">
    <vt:lpwstr/>
  </property>
  <property fmtid="{D5CDD505-2E9C-101B-9397-08002B2CF9AE}" pid="7" name="_EmailSubject">
    <vt:lpwstr>Materials for V2MC IT Systems Working Group - Meeting XVII</vt:lpwstr>
  </property>
  <property fmtid="{D5CDD505-2E9C-101B-9397-08002B2CF9AE}" pid="8" name="_AuthorEmail">
    <vt:lpwstr>KarthikN.Iyer@bcg.com</vt:lpwstr>
  </property>
  <property fmtid="{D5CDD505-2E9C-101B-9397-08002B2CF9AE}" pid="9" name="_AuthorEmailDisplayName">
    <vt:lpwstr>Iyer Karthik N</vt:lpwstr>
  </property>
</Properties>
</file>